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8" r:id="rId2"/>
  </p:sldMasterIdLst>
  <p:notesMasterIdLst>
    <p:notesMasterId r:id="rId38"/>
  </p:notesMasterIdLst>
  <p:sldIdLst>
    <p:sldId id="384" r:id="rId3"/>
    <p:sldId id="1039" r:id="rId4"/>
    <p:sldId id="1291" r:id="rId5"/>
    <p:sldId id="1294" r:id="rId6"/>
    <p:sldId id="1057" r:id="rId7"/>
    <p:sldId id="1061" r:id="rId8"/>
    <p:sldId id="1062" r:id="rId9"/>
    <p:sldId id="1286" r:id="rId10"/>
    <p:sldId id="1067" r:id="rId11"/>
    <p:sldId id="1074" r:id="rId12"/>
    <p:sldId id="1299" r:id="rId13"/>
    <p:sldId id="1267" r:id="rId14"/>
    <p:sldId id="1293" r:id="rId15"/>
    <p:sldId id="634" r:id="rId16"/>
    <p:sldId id="978" r:id="rId17"/>
    <p:sldId id="977" r:id="rId18"/>
    <p:sldId id="1295" r:id="rId19"/>
    <p:sldId id="332" r:id="rId20"/>
    <p:sldId id="969" r:id="rId21"/>
    <p:sldId id="970" r:id="rId22"/>
    <p:sldId id="1280" r:id="rId23"/>
    <p:sldId id="1270" r:id="rId24"/>
    <p:sldId id="1271" r:id="rId25"/>
    <p:sldId id="1288" r:id="rId26"/>
    <p:sldId id="1289" r:id="rId27"/>
    <p:sldId id="1272" r:id="rId28"/>
    <p:sldId id="1284" r:id="rId29"/>
    <p:sldId id="1296" r:id="rId30"/>
    <p:sldId id="1298" r:id="rId31"/>
    <p:sldId id="1014" r:id="rId32"/>
    <p:sldId id="1279" r:id="rId33"/>
    <p:sldId id="1281" r:id="rId34"/>
    <p:sldId id="627" r:id="rId35"/>
    <p:sldId id="1070" r:id="rId36"/>
    <p:sldId id="1287" r:id="rId37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u="sng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u="sng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u="sng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u="sng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">
          <p15:clr>
            <a:srgbClr val="A4A3A4"/>
          </p15:clr>
        </p15:guide>
        <p15:guide id="2" pos="1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06D0F8"/>
    <a:srgbClr val="000000"/>
    <a:srgbClr val="006600"/>
    <a:srgbClr val="339933"/>
    <a:srgbClr val="4D4D4D"/>
    <a:srgbClr val="339966"/>
    <a:srgbClr val="FFF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9" d="100"/>
          <a:sy n="129" d="100"/>
        </p:scale>
        <p:origin x="228" y="120"/>
      </p:cViewPr>
      <p:guideLst>
        <p:guide orient="horz" pos="144"/>
        <p:guide pos="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774"/>
    </p:cViewPr>
  </p:sorterViewPr>
  <p:notesViewPr>
    <p:cSldViewPr>
      <p:cViewPr varScale="1">
        <p:scale>
          <a:sx n="85" d="100"/>
          <a:sy n="85" d="100"/>
        </p:scale>
        <p:origin x="-2628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>
              <a:defRPr sz="1300" u="none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u="none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>
              <a:defRPr sz="1300" u="none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u="none"/>
            </a:lvl1pPr>
          </a:lstStyle>
          <a:p>
            <a:pPr>
              <a:defRPr/>
            </a:pPr>
            <a:fld id="{9C51B25B-B669-4AE7-AD1D-D97CC5E000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7A611-A044-49B3-BB6D-632223F06D4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FA6A3338-0BF9-4EC2-A12A-C4D0BC2BC1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C59E087A-E094-4A95-B689-577B2536CD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040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E8FC0BAD-82E5-4B4E-9459-A26A24C0AF1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 dirty="0"/>
              <a:t>Copyright ATC, 3/8/01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05CC189-D93A-491A-98F4-B844DE882F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53FE5-F489-466F-8C73-DBC66760571F}" type="slidenum">
              <a:rPr lang="en-US" altLang="en-US"/>
              <a:pPr/>
              <a:t>14</a:t>
            </a:fld>
            <a:endParaRPr lang="en-US" altLang="en-US" dirty="0"/>
          </a:p>
        </p:txBody>
      </p:sp>
      <p:sp>
        <p:nvSpPr>
          <p:cNvPr id="881666" name="Rectangle 2">
            <a:extLst>
              <a:ext uri="{FF2B5EF4-FFF2-40B4-BE49-F238E27FC236}">
                <a16:creationId xmlns:a16="http://schemas.microsoft.com/office/drawing/2014/main" id="{465A6751-F623-442B-89A9-52FE5D98BF0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1667" name="Rectangle 3">
            <a:extLst>
              <a:ext uri="{FF2B5EF4-FFF2-40B4-BE49-F238E27FC236}">
                <a16:creationId xmlns:a16="http://schemas.microsoft.com/office/drawing/2014/main" id="{4F7CECE0-9187-42B3-A840-AADE503D81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105400" cy="4038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This slide is a graphic representation to clues to organ dysfunction when evaluating a septic patient.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E19039D3-6162-4197-B6ED-490EC79064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211A73A3-6BEC-488D-8939-3C6CF7BE8E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70EE1506-57D1-4787-AA65-3A84D2306A2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/>
            <a:fld id="{350A4816-86C6-482E-A0BF-8808B1B0576A}" type="slidenum">
              <a:rPr lang="en-US" altLang="en-US" sz="1300" u="none"/>
              <a:pPr algn="r"/>
              <a:t>19</a:t>
            </a:fld>
            <a:endParaRPr lang="en-US" altLang="en-US" sz="1300" u="none" dirty="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AF8BF40C-87C7-4128-B3DA-FA23A8C68E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C86A2C9-BA95-4106-A290-F58A3E5678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446713" cy="42402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FDD29548-87F9-4D50-AED5-451731F1DE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3D931BBB-8E22-4C2B-8A2E-902A3024B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6EE8BC50-1E8A-4EF1-8761-05D6E2F58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9BE3A1-DBC7-492F-90D2-B8AE90E93FAA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E684B8C8-FAE2-4EE6-94D7-79FA317E5F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4B16B5D3-A4B3-4260-8F47-457F98377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7150"/>
            <a:ext cx="2057400" cy="3292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7150"/>
            <a:ext cx="6019800" cy="3292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20838"/>
            <a:ext cx="4038600" cy="1728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20838"/>
            <a:ext cx="4038600" cy="1728787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20838"/>
            <a:ext cx="8229600" cy="1728787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20838"/>
            <a:ext cx="4038600" cy="1728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0838"/>
            <a:ext cx="4038600" cy="1728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0838"/>
            <a:ext cx="8229600" cy="78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60638"/>
            <a:ext cx="8229600" cy="788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0838"/>
            <a:ext cx="4038600" cy="1728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20838"/>
            <a:ext cx="4038600" cy="78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560638"/>
            <a:ext cx="4038600" cy="788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20838"/>
            <a:ext cx="8229600" cy="1728787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1F3E40B-7DB8-489D-90D9-4992C6DDB0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4E50751-331C-4D23-BB42-EEDA9094B1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3989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80AFCB3-9AFC-4C70-BEC8-D407E19C21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B3412B-ADD7-49E4-AF4C-3375115A88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48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E43A2DC-76AB-4FB3-91A0-74A4ABE97C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19386A-06D3-4DE1-8308-F17E45B06F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2946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0838"/>
            <a:ext cx="4038600" cy="1728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0838"/>
            <a:ext cx="4038600" cy="1728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C94486-A10B-4BC5-8B17-6D4B37EFFD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27FA2C-A404-46F2-9B13-E6578368A7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8188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2026102-9B66-44B7-AFC7-0F533CFF0B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400C4D5-EF33-4501-B88A-F050253E25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2804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48540EB-BCE1-4A8B-939F-D1C9B7E4CD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D21F3DB-7B7C-4788-AFA1-976F13D222F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6956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1C7BB8EE-117C-4F66-8859-6F4917E86B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AA97516-1C22-4162-A488-A9CED99AB1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37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181A8A6-66DF-408F-8DC7-4E9E679C7C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1B8A90-BFA9-48D9-A949-84DCB9BD61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9105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D07FE7-7451-4B66-BA99-A7918A45B4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F91FBD-82B5-4F70-80C8-EB67A2EC31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5837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C823073-ECAB-4025-A491-126C5ED4C1E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21CF9C5-473F-412F-AD85-A391CDC6755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6365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7150"/>
            <a:ext cx="2057400" cy="3292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7150"/>
            <a:ext cx="6019800" cy="3292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EA1BD62-8292-4AFA-801E-4F8F0A58D9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31348A-2574-4AB4-958F-41184FD6F5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9062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20838"/>
            <a:ext cx="4038600" cy="1728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20838"/>
            <a:ext cx="4038600" cy="1728787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7A055CA-78AA-42CC-80B4-3C5AEAB793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378996C-8CA9-4B54-A63C-16E30E44B9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7940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20838"/>
            <a:ext cx="8229600" cy="1728787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F3FD1C3-6BB2-4899-A411-C7B37EFBC0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5AC73E3-BC87-4731-AC44-79E1A0211B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939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20838"/>
            <a:ext cx="4038600" cy="1728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0838"/>
            <a:ext cx="4038600" cy="1728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135A6B-611A-4AA0-9B83-C68378B970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C42FDE-744A-4FF8-9B67-13069FC21B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9983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0838"/>
            <a:ext cx="8229600" cy="78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60638"/>
            <a:ext cx="8229600" cy="788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465E91-61DB-49DC-8A26-75F59E7DFD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6A59F2-CAE8-4A71-8DD9-ACA3FAB2F5D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6743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0838"/>
            <a:ext cx="4038600" cy="1728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20838"/>
            <a:ext cx="4038600" cy="78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560638"/>
            <a:ext cx="4038600" cy="788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B0D81-FA37-434A-8AA5-7396593DBC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BE934-4EC2-4126-9A88-65D90E04E1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18064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20838"/>
            <a:ext cx="8229600" cy="1728787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C197554-CF51-42F9-9B42-05B376AD8B0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BFD382C-7CFD-4CED-81FE-396BCBC64C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98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20838"/>
            <a:ext cx="8229600" cy="1728787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D305B71-D2E4-43B8-BEEF-3C86E9F1E8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4245344-0D4F-48D4-9E6A-2E1CBBC60B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781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0838"/>
            <a:ext cx="4038600" cy="1728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0838"/>
            <a:ext cx="4038600" cy="1728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47"/>
            </a:gs>
            <a:gs pos="50000">
              <a:schemeClr val="bg1"/>
            </a:gs>
            <a:gs pos="100000">
              <a:srgbClr val="0000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71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5486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20838"/>
            <a:ext cx="8229600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109728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594100" y="6580188"/>
            <a:ext cx="28956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95000"/>
              </a:lnSpc>
              <a:defRPr sz="800" u="none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032750" y="6580188"/>
            <a:ext cx="65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defRPr sz="800" u="none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ransition/>
  <p:txStyles>
    <p:titleStyle>
      <a:lvl1pPr algn="ctr" rtl="0" eaLnBrk="0" fontAlgn="base" hangingPunct="0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2pPr>
      <a:lvl3pPr algn="ctr" rtl="0" eaLnBrk="0" fontAlgn="base" hangingPunct="0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3pPr>
      <a:lvl4pPr algn="ctr" rtl="0" eaLnBrk="0" fontAlgn="base" hangingPunct="0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4pPr>
      <a:lvl5pPr algn="ctr" rtl="0" eaLnBrk="0" fontAlgn="base" hangingPunct="0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5pPr>
      <a:lvl6pPr marL="457200" algn="ctr" rtl="0" fontAlgn="base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6pPr>
      <a:lvl7pPr marL="914400" algn="ctr" rtl="0" fontAlgn="base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7pPr>
      <a:lvl8pPr marL="1371600" algn="ctr" rtl="0" fontAlgn="base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8pPr>
      <a:lvl9pPr marL="1828800" algn="ctr" rtl="0" fontAlgn="base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75000"/>
        </a:spcBef>
        <a:spcAft>
          <a:spcPct val="0"/>
        </a:spcAft>
        <a:defRPr sz="2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39725" indent="-225425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SzPct val="8000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795338" indent="-220663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252538" indent="-22225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09738" indent="-22225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66938" indent="-222250" algn="l" rtl="0" fontAlgn="base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6pPr>
      <a:lvl7pPr marL="2624138" indent="-222250" algn="l" rtl="0" fontAlgn="base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7pPr>
      <a:lvl8pPr marL="3081338" indent="-222250" algn="l" rtl="0" fontAlgn="base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8pPr>
      <a:lvl9pPr marL="3538538" indent="-222250" algn="l" rtl="0" fontAlgn="base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47"/>
            </a:gs>
            <a:gs pos="50000">
              <a:schemeClr val="bg1"/>
            </a:gs>
            <a:gs pos="100000">
              <a:srgbClr val="0000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D101392-A171-430E-ADF5-88AED224C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71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5486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8AA968B-5E06-4B14-8EC8-D51A3D243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20838"/>
            <a:ext cx="8229600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109728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6805" name="Rectangle 5">
            <a:extLst>
              <a:ext uri="{FF2B5EF4-FFF2-40B4-BE49-F238E27FC236}">
                <a16:creationId xmlns:a16="http://schemas.microsoft.com/office/drawing/2014/main" id="{B7FA8330-72E5-41C2-89F7-22B6C26C92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594100" y="6580188"/>
            <a:ext cx="28956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95000"/>
              </a:lnSpc>
              <a:defRPr sz="800" u="none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6806" name="Rectangle 6">
            <a:extLst>
              <a:ext uri="{FF2B5EF4-FFF2-40B4-BE49-F238E27FC236}">
                <a16:creationId xmlns:a16="http://schemas.microsoft.com/office/drawing/2014/main" id="{E0F2639E-9B0D-4393-BD55-C2E7BC6E627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032750" y="6580188"/>
            <a:ext cx="65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5000"/>
              </a:lnSpc>
              <a:defRPr sz="800" u="none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4392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ransition/>
  <p:txStyles>
    <p:titleStyle>
      <a:lvl1pPr algn="ctr" rtl="0" eaLnBrk="0" fontAlgn="base" hangingPunct="0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2pPr>
      <a:lvl3pPr algn="ctr" rtl="0" eaLnBrk="0" fontAlgn="base" hangingPunct="0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3pPr>
      <a:lvl4pPr algn="ctr" rtl="0" eaLnBrk="0" fontAlgn="base" hangingPunct="0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4pPr>
      <a:lvl5pPr algn="ctr" rtl="0" eaLnBrk="0" fontAlgn="base" hangingPunct="0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5pPr>
      <a:lvl6pPr marL="457200" algn="ctr" rtl="0" fontAlgn="base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6pPr>
      <a:lvl7pPr marL="914400" algn="ctr" rtl="0" fontAlgn="base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7pPr>
      <a:lvl8pPr marL="1371600" algn="ctr" rtl="0" fontAlgn="base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8pPr>
      <a:lvl9pPr marL="1828800" algn="ctr" rtl="0" fontAlgn="base">
        <a:lnSpc>
          <a:spcPts val="41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75000"/>
        </a:spcBef>
        <a:spcAft>
          <a:spcPct val="0"/>
        </a:spcAft>
        <a:defRPr sz="2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39725" indent="-225425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SzPct val="8000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795338" indent="-220663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252538" indent="-22225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09738" indent="-22225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66938" indent="-222250" algn="l" rtl="0" fontAlgn="base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6pPr>
      <a:lvl7pPr marL="2624138" indent="-222250" algn="l" rtl="0" fontAlgn="base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7pPr>
      <a:lvl8pPr marL="3081338" indent="-222250" algn="l" rtl="0" fontAlgn="base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8pPr>
      <a:lvl9pPr marL="3538538" indent="-222250" algn="l" rtl="0" fontAlgn="base">
        <a:lnSpc>
          <a:spcPct val="95000"/>
        </a:lnSpc>
        <a:spcBef>
          <a:spcPct val="2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/>
              <a:t>Sepsis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57600"/>
            <a:ext cx="6629400" cy="1978025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FFFF"/>
                </a:solidFill>
              </a:rPr>
              <a:t>B. Taylor Thompson M.D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pPr eaLnBrk="1" hangingPunct="1">
              <a:lnSpc>
                <a:spcPct val="5000"/>
              </a:lnSpc>
            </a:pPr>
            <a:endParaRPr lang="en-US" sz="2400" dirty="0">
              <a:solidFill>
                <a:srgbClr val="FFFFFF"/>
              </a:solidFill>
            </a:endParaRPr>
          </a:p>
          <a:p>
            <a:pPr eaLnBrk="1" hangingPunct="1">
              <a:lnSpc>
                <a:spcPct val="75000"/>
              </a:lnSpc>
            </a:pPr>
            <a:r>
              <a:rPr lang="en-US" sz="1800" dirty="0">
                <a:solidFill>
                  <a:srgbClr val="FFFFFF"/>
                </a:solidFill>
              </a:rPr>
              <a:t>Professor of Medicine,</a:t>
            </a:r>
          </a:p>
          <a:p>
            <a:pPr eaLnBrk="1" hangingPunct="1">
              <a:lnSpc>
                <a:spcPct val="75000"/>
              </a:lnSpc>
            </a:pPr>
            <a:r>
              <a:rPr lang="en-US" sz="1800" dirty="0">
                <a:solidFill>
                  <a:srgbClr val="FFFFFF"/>
                </a:solidFill>
              </a:rPr>
              <a:t>Harvard Medical School</a:t>
            </a:r>
          </a:p>
          <a:p>
            <a:pPr eaLnBrk="1" hangingPunct="1"/>
            <a:endParaRPr lang="en-US" sz="18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123" name="Content Placeholder 2"/>
          <p:cNvSpPr>
            <a:spLocks/>
          </p:cNvSpPr>
          <p:nvPr/>
        </p:nvSpPr>
        <p:spPr bwMode="auto">
          <a:xfrm>
            <a:off x="990600" y="2057400"/>
            <a:ext cx="7162800" cy="174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109728" bIns="0">
            <a:spAutoFit/>
          </a:bodyPr>
          <a:lstStyle/>
          <a:p>
            <a:pPr marL="342900" indent="-342900" algn="l">
              <a:lnSpc>
                <a:spcPct val="95000"/>
              </a:lnSpc>
              <a:spcBef>
                <a:spcPct val="75000"/>
              </a:spcBef>
              <a:buFontTx/>
              <a:buChar char="•"/>
            </a:pPr>
            <a:r>
              <a:rPr lang="en-US" sz="2600" u="none" dirty="0">
                <a:solidFill>
                  <a:schemeClr val="tx1">
                    <a:lumMod val="50000"/>
                  </a:schemeClr>
                </a:solidFill>
                <a:latin typeface="Arial" charset="0"/>
              </a:rPr>
              <a:t>Sepsis Defined</a:t>
            </a:r>
          </a:p>
          <a:p>
            <a:pPr marL="342900" indent="-342900" algn="l">
              <a:lnSpc>
                <a:spcPct val="95000"/>
              </a:lnSpc>
              <a:spcBef>
                <a:spcPct val="75000"/>
              </a:spcBef>
              <a:buFontTx/>
              <a:buChar char="•"/>
            </a:pPr>
            <a:r>
              <a:rPr lang="en-US" sz="2600" u="none" dirty="0">
                <a:latin typeface="Arial" charset="0"/>
              </a:rPr>
              <a:t>New mechanistic insights</a:t>
            </a:r>
          </a:p>
          <a:p>
            <a:pPr marL="342900" indent="-342900" algn="l">
              <a:lnSpc>
                <a:spcPct val="95000"/>
              </a:lnSpc>
              <a:spcBef>
                <a:spcPct val="75000"/>
              </a:spcBef>
              <a:buFontTx/>
              <a:buChar char="•"/>
            </a:pPr>
            <a:r>
              <a:rPr lang="en-US" sz="2600" u="none" dirty="0">
                <a:latin typeface="Arial" charset="0"/>
              </a:rPr>
              <a:t>Sepsis subphenotypes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5">
            <a:extLst>
              <a:ext uri="{FF2B5EF4-FFF2-40B4-BE49-F238E27FC236}">
                <a16:creationId xmlns:a16="http://schemas.microsoft.com/office/drawing/2014/main" id="{5311008A-0B68-4533-A188-FC71A8E68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14600"/>
            <a:ext cx="3265488" cy="4191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3" name="Rectangle 8">
            <a:extLst>
              <a:ext uri="{FF2B5EF4-FFF2-40B4-BE49-F238E27FC236}">
                <a16:creationId xmlns:a16="http://schemas.microsoft.com/office/drawing/2014/main" id="{8B1806D4-C714-483E-A8A4-FD59F6C3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825" y="6267450"/>
            <a:ext cx="31988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none" dirty="0">
                <a:solidFill>
                  <a:srgbClr val="06D0F8"/>
                </a:solidFill>
                <a:latin typeface="+mn-lt"/>
              </a:rPr>
              <a:t>Klempner NEJM 2010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207B836-8850-424E-AD12-D7FC5C054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71600"/>
            <a:ext cx="3533775" cy="4343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318A4-6700-4644-976C-9FCF7EF1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76200"/>
            <a:ext cx="4495800" cy="2341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C281EF-384F-4A16-806B-1489F1B8F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590800"/>
            <a:ext cx="2133600" cy="4191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9911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343400"/>
            <a:ext cx="8229600" cy="17287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6400800"/>
            <a:ext cx="52006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 bwMode="auto">
          <a:xfrm>
            <a:off x="533400" y="152400"/>
            <a:ext cx="1981200" cy="457200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dirty="0">
              <a:ln>
                <a:noFill/>
              </a:ln>
              <a:noFill/>
              <a:effectLst/>
              <a:latin typeface="Times New Roman" pitchFamily="18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5715000"/>
            <a:ext cx="1981200" cy="381000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dirty="0">
              <a:ln>
                <a:noFill/>
              </a:ln>
              <a:noFill/>
              <a:effectLst/>
              <a:latin typeface="Times New Roman" pitchFamily="18" charset="0"/>
            </a:endParaRP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3B6CA557-D3FA-433B-97FA-E586B1C9E141}"/>
              </a:ext>
            </a:extLst>
          </p:cNvPr>
          <p:cNvSpPr/>
          <p:nvPr/>
        </p:nvSpPr>
        <p:spPr bwMode="auto">
          <a:xfrm>
            <a:off x="583194" y="704850"/>
            <a:ext cx="1372355" cy="971550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dirty="0">
              <a:ln>
                <a:noFill/>
              </a:ln>
              <a:noFill/>
              <a:effectLst/>
              <a:latin typeface="Times New Roman" pitchFamily="18" charset="0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FDC8E7A7-73A6-41BC-A1E7-FF3A7AA3A597}"/>
              </a:ext>
            </a:extLst>
          </p:cNvPr>
          <p:cNvSpPr/>
          <p:nvPr/>
        </p:nvSpPr>
        <p:spPr bwMode="auto">
          <a:xfrm>
            <a:off x="0" y="0"/>
            <a:ext cx="9144000" cy="661685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90E1D554-C623-47BB-81DE-2C1D8C971208}"/>
              </a:ext>
            </a:extLst>
          </p:cNvPr>
          <p:cNvSpPr/>
          <p:nvPr/>
        </p:nvSpPr>
        <p:spPr bwMode="auto">
          <a:xfrm>
            <a:off x="7440439" y="620476"/>
            <a:ext cx="1372355" cy="446324"/>
          </a:xfrm>
          <a:prstGeom prst="roundRect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dirty="0">
              <a:ln>
                <a:noFill/>
              </a:ln>
              <a:noFill/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36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>
            <a:extLst>
              <a:ext uri="{FF2B5EF4-FFF2-40B4-BE49-F238E27FC236}">
                <a16:creationId xmlns:a16="http://schemas.microsoft.com/office/drawing/2014/main" id="{AA4AB48A-523E-4746-93AD-3D9B38DC1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790733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>
            <a:extLst>
              <a:ext uri="{FF2B5EF4-FFF2-40B4-BE49-F238E27FC236}">
                <a16:creationId xmlns:a16="http://schemas.microsoft.com/office/drawing/2014/main" id="{C77C8DD4-5783-48CA-9712-E867C5F34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4100"/>
              </a:lnSpc>
            </a:pPr>
            <a:r>
              <a:rPr lang="en-US" altLang="en-US" sz="3200" b="1" u="none" dirty="0">
                <a:solidFill>
                  <a:schemeClr val="tx2"/>
                </a:solidFill>
                <a:latin typeface="Arial" panose="020B0604020202020204" pitchFamily="34" charset="0"/>
              </a:rPr>
              <a:t>Higher Circulating Mitochondrial DNA </a:t>
            </a:r>
          </a:p>
          <a:p>
            <a:pPr>
              <a:lnSpc>
                <a:spcPts val="4100"/>
              </a:lnSpc>
            </a:pPr>
            <a:r>
              <a:rPr lang="en-US" altLang="en-US" sz="3200" b="1" u="none" dirty="0">
                <a:solidFill>
                  <a:schemeClr val="tx2"/>
                </a:solidFill>
                <a:latin typeface="Arial" panose="020B0604020202020204" pitchFamily="34" charset="0"/>
              </a:rPr>
              <a:t>in Fatal Sepsis</a:t>
            </a:r>
          </a:p>
        </p:txBody>
      </p:sp>
      <p:sp>
        <p:nvSpPr>
          <p:cNvPr id="10244" name="TextBox 5">
            <a:extLst>
              <a:ext uri="{FF2B5EF4-FFF2-40B4-BE49-F238E27FC236}">
                <a16:creationId xmlns:a16="http://schemas.microsoft.com/office/drawing/2014/main" id="{8AD346E3-8977-4987-A2C2-7E262FB21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410200"/>
            <a:ext cx="2397125" cy="338138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b="1" u="none" dirty="0">
                <a:solidFill>
                  <a:srgbClr val="000000"/>
                </a:solidFill>
                <a:latin typeface="Arial" panose="020B0604020202020204" pitchFamily="34" charset="0"/>
              </a:rPr>
              <a:t>Brigham and Women’s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99002-17F3-4797-B5F0-CD82E172F0B5}"/>
              </a:ext>
            </a:extLst>
          </p:cNvPr>
          <p:cNvSpPr txBox="1"/>
          <p:nvPr/>
        </p:nvSpPr>
        <p:spPr>
          <a:xfrm>
            <a:off x="6429375" y="5410200"/>
            <a:ext cx="1241425" cy="338138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600" b="1" u="none" dirty="0">
                <a:solidFill>
                  <a:srgbClr val="000000"/>
                </a:solidFill>
                <a:latin typeface="+mj-lt"/>
                <a:ea typeface="MS PGothic" charset="0"/>
                <a:cs typeface="MS PGothic" charset="0"/>
              </a:rPr>
              <a:t>     MGH     </a:t>
            </a:r>
          </a:p>
        </p:txBody>
      </p:sp>
      <p:sp>
        <p:nvSpPr>
          <p:cNvPr id="10246" name="Text Box 4">
            <a:extLst>
              <a:ext uri="{FF2B5EF4-FFF2-40B4-BE49-F238E27FC236}">
                <a16:creationId xmlns:a16="http://schemas.microsoft.com/office/drawing/2014/main" id="{5DC036B8-C2A8-4988-815A-5DF48A046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096000"/>
            <a:ext cx="46863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en-US" u="none" dirty="0">
                <a:solidFill>
                  <a:schemeClr val="folHlink"/>
                </a:solidFill>
                <a:latin typeface="Arial" panose="020B0604020202020204" pitchFamily="34" charset="0"/>
              </a:rPr>
              <a:t>Nakihira PLOS Med 2013</a:t>
            </a:r>
          </a:p>
        </p:txBody>
      </p:sp>
    </p:spTree>
    <p:extLst>
      <p:ext uri="{BB962C8B-B14F-4D97-AF65-F5344CB8AC3E}">
        <p14:creationId xmlns:p14="http://schemas.microsoft.com/office/powerpoint/2010/main" val="149604855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>
            <a:extLst>
              <a:ext uri="{FF2B5EF4-FFF2-40B4-BE49-F238E27FC236}">
                <a16:creationId xmlns:a16="http://schemas.microsoft.com/office/drawing/2014/main" id="{0531A993-070B-4FD6-95FB-7CD1D70354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0068" y="-282745"/>
            <a:ext cx="8229600" cy="1143000"/>
          </a:xfrm>
        </p:spPr>
        <p:txBody>
          <a:bodyPr/>
          <a:lstStyle/>
          <a:p>
            <a:pPr algn="ctr"/>
            <a:r>
              <a:rPr lang="en-US" altLang="en-US" dirty="0"/>
              <a:t>Sepsis and Organ Dysfuntion</a:t>
            </a:r>
          </a:p>
        </p:txBody>
      </p:sp>
      <p:grpSp>
        <p:nvGrpSpPr>
          <p:cNvPr id="880643" name="Group 3">
            <a:extLst>
              <a:ext uri="{FF2B5EF4-FFF2-40B4-BE49-F238E27FC236}">
                <a16:creationId xmlns:a16="http://schemas.microsoft.com/office/drawing/2014/main" id="{CD38A780-8785-47F4-BBE5-8725729EC435}"/>
              </a:ext>
            </a:extLst>
          </p:cNvPr>
          <p:cNvGrpSpPr>
            <a:grpSpLocks/>
          </p:cNvGrpSpPr>
          <p:nvPr/>
        </p:nvGrpSpPr>
        <p:grpSpPr bwMode="auto">
          <a:xfrm>
            <a:off x="3385599" y="1211321"/>
            <a:ext cx="2432050" cy="5080001"/>
            <a:chOff x="2149" y="859"/>
            <a:chExt cx="1532" cy="3200"/>
          </a:xfrm>
        </p:grpSpPr>
        <p:pic>
          <p:nvPicPr>
            <p:cNvPr id="880644" name="Picture 4" descr="S:\CIRSYS.TIF.tif">
              <a:extLst>
                <a:ext uri="{FF2B5EF4-FFF2-40B4-BE49-F238E27FC236}">
                  <a16:creationId xmlns:a16="http://schemas.microsoft.com/office/drawing/2014/main" id="{7CB991E0-E878-4488-B124-CC659AC9C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" y="1056"/>
              <a:ext cx="1125" cy="3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80645" name="Group 5">
              <a:extLst>
                <a:ext uri="{FF2B5EF4-FFF2-40B4-BE49-F238E27FC236}">
                  <a16:creationId xmlns:a16="http://schemas.microsoft.com/office/drawing/2014/main" id="{030A1D88-5C15-4525-86EC-BC082CC25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9" y="859"/>
              <a:ext cx="1532" cy="2678"/>
              <a:chOff x="2149" y="859"/>
              <a:chExt cx="1532" cy="2678"/>
            </a:xfrm>
          </p:grpSpPr>
          <p:sp>
            <p:nvSpPr>
              <p:cNvPr id="880652" name="Line 12">
                <a:extLst>
                  <a:ext uri="{FF2B5EF4-FFF2-40B4-BE49-F238E27FC236}">
                    <a16:creationId xmlns:a16="http://schemas.microsoft.com/office/drawing/2014/main" id="{452B5B49-B677-48B3-91FE-A8E248855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20268037" flipH="1">
                <a:off x="2878" y="1522"/>
                <a:ext cx="803" cy="592"/>
              </a:xfrm>
              <a:prstGeom prst="line">
                <a:avLst/>
              </a:prstGeom>
              <a:noFill/>
              <a:ln w="28575">
                <a:solidFill>
                  <a:srgbClr val="99CC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880653" name="Line 13">
                <a:extLst>
                  <a:ext uri="{FF2B5EF4-FFF2-40B4-BE49-F238E27FC236}">
                    <a16:creationId xmlns:a16="http://schemas.microsoft.com/office/drawing/2014/main" id="{F5CEB9D1-D083-4234-BAFC-6CCE37784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68" y="2661"/>
                <a:ext cx="496" cy="75"/>
              </a:xfrm>
              <a:prstGeom prst="line">
                <a:avLst/>
              </a:prstGeom>
              <a:noFill/>
              <a:ln w="28575">
                <a:solidFill>
                  <a:srgbClr val="99CC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880655" name="Line 15">
                <a:extLst>
                  <a:ext uri="{FF2B5EF4-FFF2-40B4-BE49-F238E27FC236}">
                    <a16:creationId xmlns:a16="http://schemas.microsoft.com/office/drawing/2014/main" id="{7B3BEA08-9388-4412-AA72-F1769ED20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917874">
                <a:off x="2294" y="859"/>
                <a:ext cx="413" cy="807"/>
              </a:xfrm>
              <a:prstGeom prst="line">
                <a:avLst/>
              </a:prstGeom>
              <a:noFill/>
              <a:ln w="28575">
                <a:solidFill>
                  <a:srgbClr val="99CC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880656" name="Line 16">
                <a:extLst>
                  <a:ext uri="{FF2B5EF4-FFF2-40B4-BE49-F238E27FC236}">
                    <a16:creationId xmlns:a16="http://schemas.microsoft.com/office/drawing/2014/main" id="{5E7E6301-883A-45CF-9E21-BA936FB6E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673532">
                <a:off x="2286" y="1876"/>
                <a:ext cx="275" cy="549"/>
              </a:xfrm>
              <a:prstGeom prst="line">
                <a:avLst/>
              </a:prstGeom>
              <a:noFill/>
              <a:ln w="28575">
                <a:solidFill>
                  <a:srgbClr val="99CC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880657" name="Line 17">
                <a:extLst>
                  <a:ext uri="{FF2B5EF4-FFF2-40B4-BE49-F238E27FC236}">
                    <a16:creationId xmlns:a16="http://schemas.microsoft.com/office/drawing/2014/main" id="{989FF141-0567-4F6A-A737-C688D99C1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673532">
                <a:off x="2122" y="2864"/>
                <a:ext cx="830" cy="516"/>
              </a:xfrm>
              <a:prstGeom prst="line">
                <a:avLst/>
              </a:prstGeom>
              <a:noFill/>
              <a:ln w="28575">
                <a:solidFill>
                  <a:srgbClr val="99CC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B6D5497-0E70-4F09-8039-D3B5A11FB0D7}"/>
              </a:ext>
            </a:extLst>
          </p:cNvPr>
          <p:cNvSpPr txBox="1"/>
          <p:nvPr/>
        </p:nvSpPr>
        <p:spPr>
          <a:xfrm>
            <a:off x="56353" y="1361618"/>
            <a:ext cx="3638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800" b="1" dirty="0">
                <a:latin typeface="+mj-lt"/>
              </a:rPr>
              <a:t>Coma or Encephalopathy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u="none" dirty="0">
                <a:latin typeface="+mj-lt"/>
              </a:rPr>
              <a:t>Altered consciousness, confusion, psychosis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u="none" dirty="0">
                <a:latin typeface="+mj-lt"/>
              </a:rPr>
              <a:t>EEG shows diffuse slowing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u="none" dirty="0">
                <a:latin typeface="+mj-lt"/>
              </a:rPr>
              <a:t>Brain structurally normal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048C66-BBC2-4149-82CB-E62C10AEA501}"/>
              </a:ext>
            </a:extLst>
          </p:cNvPr>
          <p:cNvSpPr txBox="1"/>
          <p:nvPr/>
        </p:nvSpPr>
        <p:spPr>
          <a:xfrm>
            <a:off x="56351" y="2983150"/>
            <a:ext cx="3638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800" b="1" dirty="0">
                <a:latin typeface="+mj-lt"/>
              </a:rPr>
              <a:t>ARDS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u="none" dirty="0">
                <a:latin typeface="+mj-lt"/>
              </a:rPr>
              <a:t>Inflammation, vascular leak, intravascular coagulation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21CCFE-6321-45E1-9D47-4D9055505300}"/>
              </a:ext>
            </a:extLst>
          </p:cNvPr>
          <p:cNvSpPr txBox="1"/>
          <p:nvPr/>
        </p:nvSpPr>
        <p:spPr>
          <a:xfrm>
            <a:off x="5671409" y="833713"/>
            <a:ext cx="34951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800" b="1" dirty="0">
                <a:latin typeface="+mj-lt"/>
              </a:rPr>
              <a:t>Heart Failure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u="none" dirty="0">
                <a:latin typeface="+mj-lt"/>
              </a:rPr>
              <a:t>Heart weakens and dilates due to circulating factors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u="none" dirty="0">
                <a:latin typeface="+mj-lt"/>
              </a:rPr>
              <a:t>Markers of heart muscle death circulate in the blood but the heart muscles largely appear to be normal histologically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EDA35D-4793-42BF-B5A4-D640F2CF74E1}"/>
              </a:ext>
            </a:extLst>
          </p:cNvPr>
          <p:cNvSpPr txBox="1"/>
          <p:nvPr/>
        </p:nvSpPr>
        <p:spPr>
          <a:xfrm>
            <a:off x="5719292" y="3409625"/>
            <a:ext cx="34089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800" b="1" dirty="0">
                <a:latin typeface="+mj-lt"/>
              </a:rPr>
              <a:t>Kidney Failure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 u="none" dirty="0">
                <a:latin typeface="+mj-lt"/>
              </a:rPr>
              <a:t>Urine flow is reduced and medicines to increase flow (diuretics) no longer 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u="none" dirty="0">
                <a:latin typeface="+mj-lt"/>
              </a:rPr>
              <a:t>Epithelial cells are present in the urine suggesting injury though renal histology is largely normal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u="none" dirty="0">
                <a:latin typeface="+mj-lt"/>
              </a:rPr>
              <a:t>Vast majority with failed kidneys requiring dialysis recover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77B2A7-BF86-46FB-AB00-9B8647523E92}"/>
              </a:ext>
            </a:extLst>
          </p:cNvPr>
          <p:cNvSpPr txBox="1"/>
          <p:nvPr/>
        </p:nvSpPr>
        <p:spPr>
          <a:xfrm>
            <a:off x="56351" y="4131528"/>
            <a:ext cx="32429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800" b="1" dirty="0">
                <a:latin typeface="+mj-lt"/>
              </a:rPr>
              <a:t>Shock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u="none" dirty="0">
                <a:latin typeface="+mj-lt"/>
              </a:rPr>
              <a:t>Vascular smooth muscle cells become hyper-polarized due to changes in potassium conductance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u="none" dirty="0">
                <a:latin typeface="+mj-lt"/>
              </a:rPr>
              <a:t>Increased endogenous vasodilators 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>
            <a:extLst>
              <a:ext uri="{FF2B5EF4-FFF2-40B4-BE49-F238E27FC236}">
                <a16:creationId xmlns:a16="http://schemas.microsoft.com/office/drawing/2014/main" id="{6D89C8E2-008E-41BF-A2AC-7DAA4EF88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18673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4">
            <a:extLst>
              <a:ext uri="{FF2B5EF4-FFF2-40B4-BE49-F238E27FC236}">
                <a16:creationId xmlns:a16="http://schemas.microsoft.com/office/drawing/2014/main" id="{7B57E332-2681-4AAC-A60E-ADE6FCE36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8159750" cy="1219200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1508" name="Rectangle 24">
            <a:extLst>
              <a:ext uri="{FF2B5EF4-FFF2-40B4-BE49-F238E27FC236}">
                <a16:creationId xmlns:a16="http://schemas.microsoft.com/office/drawing/2014/main" id="{61072168-DC05-44CE-AFCF-C15504712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3429000"/>
            <a:ext cx="15986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 b="1" u="none" dirty="0">
                <a:latin typeface="Arial" panose="020B0604020202020204" pitchFamily="34" charset="0"/>
              </a:rPr>
              <a:t>Normal</a:t>
            </a:r>
          </a:p>
        </p:txBody>
      </p:sp>
      <p:sp>
        <p:nvSpPr>
          <p:cNvPr id="21509" name="Rectangle 24">
            <a:extLst>
              <a:ext uri="{FF2B5EF4-FFF2-40B4-BE49-F238E27FC236}">
                <a16:creationId xmlns:a16="http://schemas.microsoft.com/office/drawing/2014/main" id="{45F86025-56DC-4F79-80A1-4301307F8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300" y="6400800"/>
            <a:ext cx="2595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1" u="none" dirty="0">
                <a:solidFill>
                  <a:srgbClr val="000000"/>
                </a:solidFill>
                <a:latin typeface="Arial" panose="020B0604020202020204" pitchFamily="34" charset="0"/>
              </a:rPr>
              <a:t>Kumar V</a:t>
            </a:r>
            <a:r>
              <a:rPr lang="en-US" altLang="en-US" sz="1800" b="1" i="1" u="none" dirty="0">
                <a:solidFill>
                  <a:srgbClr val="000000"/>
                </a:solidFill>
                <a:latin typeface="Arial" panose="020B0604020202020204" pitchFamily="34" charset="0"/>
              </a:rPr>
              <a:t>irulence</a:t>
            </a:r>
            <a:r>
              <a:rPr lang="en-US" altLang="en-US" sz="1800" b="1" u="none" dirty="0">
                <a:solidFill>
                  <a:srgbClr val="000000"/>
                </a:solidFill>
                <a:latin typeface="Arial" panose="020B0604020202020204" pitchFamily="34" charset="0"/>
              </a:rPr>
              <a:t> 2014</a:t>
            </a:r>
          </a:p>
        </p:txBody>
      </p:sp>
      <p:sp>
        <p:nvSpPr>
          <p:cNvPr id="21510" name="Rectangle 24">
            <a:extLst>
              <a:ext uri="{FF2B5EF4-FFF2-40B4-BE49-F238E27FC236}">
                <a16:creationId xmlns:a16="http://schemas.microsoft.com/office/drawing/2014/main" id="{A553A959-4103-455D-9894-0CC65002D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1600200"/>
            <a:ext cx="32877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 b="1" u="none" dirty="0">
                <a:latin typeface="Arial" panose="020B0604020202020204" pitchFamily="34" charset="0"/>
              </a:rPr>
              <a:t>Sepsis Survivor</a:t>
            </a:r>
          </a:p>
        </p:txBody>
      </p:sp>
      <p:sp>
        <p:nvSpPr>
          <p:cNvPr id="21511" name="Rectangle 24">
            <a:extLst>
              <a:ext uri="{FF2B5EF4-FFF2-40B4-BE49-F238E27FC236}">
                <a16:creationId xmlns:a16="http://schemas.microsoft.com/office/drawing/2014/main" id="{27A034E6-3558-4A5D-ADBB-C4D359887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038600"/>
            <a:ext cx="4224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3200" b="1" u="none" dirty="0">
                <a:solidFill>
                  <a:srgbClr val="FFFFFF"/>
                </a:solidFill>
                <a:latin typeface="Arial" panose="020B0604020202020204" pitchFamily="34" charset="0"/>
              </a:rPr>
              <a:t>Sepsis Non-Survivor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>
            <a:extLst>
              <a:ext uri="{FF2B5EF4-FFF2-40B4-BE49-F238E27FC236}">
                <a16:creationId xmlns:a16="http://schemas.microsoft.com/office/drawing/2014/main" id="{E359E781-A700-40CA-A049-F2C03FF9A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8159750" cy="1219200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C5A5FE-979F-4B10-AF72-0746893F6B1B}"/>
              </a:ext>
            </a:extLst>
          </p:cNvPr>
          <p:cNvSpPr txBox="1"/>
          <p:nvPr/>
        </p:nvSpPr>
        <p:spPr>
          <a:xfrm>
            <a:off x="8001000" y="533400"/>
            <a:ext cx="58420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400" b="1" u="none" dirty="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rPr>
              <a:t>2010</a:t>
            </a:r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855B773B-8666-4E43-A65B-11495CEEA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38300"/>
            <a:ext cx="3098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3">
            <a:extLst>
              <a:ext uri="{FF2B5EF4-FFF2-40B4-BE49-F238E27FC236}">
                <a16:creationId xmlns:a16="http://schemas.microsoft.com/office/drawing/2014/main" id="{DDC00952-7C4A-4E24-A419-61A4C2339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38600"/>
            <a:ext cx="3009900" cy="261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7">
            <a:extLst>
              <a:ext uri="{FF2B5EF4-FFF2-40B4-BE49-F238E27FC236}">
                <a16:creationId xmlns:a16="http://schemas.microsoft.com/office/drawing/2014/main" id="{E711BBAD-0BA6-449A-B8F6-032A0D310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3487738" cy="51816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4279" name="Rectangle 8">
            <a:extLst>
              <a:ext uri="{FF2B5EF4-FFF2-40B4-BE49-F238E27FC236}">
                <a16:creationId xmlns:a16="http://schemas.microsoft.com/office/drawing/2014/main" id="{662F679C-1A96-44D2-A10D-D8AA33D12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600200"/>
            <a:ext cx="152400" cy="51054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dirty="0"/>
          </a:p>
        </p:txBody>
      </p:sp>
      <p:sp useBgFill="1">
        <p:nvSpPr>
          <p:cNvPr id="54280" name="Rectangle 9">
            <a:extLst>
              <a:ext uri="{FF2B5EF4-FFF2-40B4-BE49-F238E27FC236}">
                <a16:creationId xmlns:a16="http://schemas.microsoft.com/office/drawing/2014/main" id="{B3448943-A91A-4EFD-BB5A-5E10E25C5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1600200"/>
            <a:ext cx="228600" cy="51054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dirty="0"/>
          </a:p>
        </p:txBody>
      </p:sp>
      <p:sp useBgFill="1">
        <p:nvSpPr>
          <p:cNvPr id="54281" name="Rectangle 10">
            <a:extLst>
              <a:ext uri="{FF2B5EF4-FFF2-40B4-BE49-F238E27FC236}">
                <a16:creationId xmlns:a16="http://schemas.microsoft.com/office/drawing/2014/main" id="{44C4C6A3-4022-4B07-8DBB-BE70872D9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447800"/>
            <a:ext cx="3124200" cy="6096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dirty="0"/>
          </a:p>
        </p:txBody>
      </p:sp>
      <p:sp useBgFill="1">
        <p:nvSpPr>
          <p:cNvPr id="54282" name="Rectangle 11">
            <a:extLst>
              <a:ext uri="{FF2B5EF4-FFF2-40B4-BE49-F238E27FC236}">
                <a16:creationId xmlns:a16="http://schemas.microsoft.com/office/drawing/2014/main" id="{2E0319B3-9314-447A-8953-BD80FB1CA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6019800"/>
            <a:ext cx="3505200" cy="6858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68E608-23AC-40B6-A8AF-595D1ABDE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0" y="151073"/>
            <a:ext cx="5733760" cy="2098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27020-DC4E-4E16-B670-F22B4E57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80" y="2355849"/>
            <a:ext cx="5867400" cy="426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5514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27D8082D-81DA-4D0E-B0B7-C99988120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Antibiotics and Sepsis; necessary but not sufficient for survival</a:t>
            </a:r>
          </a:p>
        </p:txBody>
      </p:sp>
      <p:sp>
        <p:nvSpPr>
          <p:cNvPr id="167939" name="AutoShape 3">
            <a:extLst>
              <a:ext uri="{FF2B5EF4-FFF2-40B4-BE49-F238E27FC236}">
                <a16:creationId xmlns:a16="http://schemas.microsoft.com/office/drawing/2014/main" id="{2F91469E-2E80-4045-91AC-EE3EBA45E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934" y="1938867"/>
            <a:ext cx="2912533" cy="474133"/>
          </a:xfrm>
          <a:prstGeom prst="flowChartProcess">
            <a:avLst/>
          </a:prstGeom>
          <a:solidFill>
            <a:srgbClr val="00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89" b="1" dirty="0">
                <a:solidFill>
                  <a:srgbClr val="000000"/>
                </a:solidFill>
              </a:rPr>
              <a:t>Infection</a:t>
            </a:r>
            <a:endParaRPr lang="en-US" altLang="en-US" sz="2133" dirty="0"/>
          </a:p>
        </p:txBody>
      </p:sp>
      <p:sp>
        <p:nvSpPr>
          <p:cNvPr id="167940" name="AutoShape 4">
            <a:extLst>
              <a:ext uri="{FF2B5EF4-FFF2-40B4-BE49-F238E27FC236}">
                <a16:creationId xmlns:a16="http://schemas.microsoft.com/office/drawing/2014/main" id="{B78B736C-DF75-45E1-AC20-A4F1DDE2C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2819400"/>
            <a:ext cx="3793067" cy="474133"/>
          </a:xfrm>
          <a:prstGeom prst="flowChartProcess">
            <a:avLst/>
          </a:prstGeom>
          <a:solidFill>
            <a:srgbClr val="00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133" b="1" dirty="0">
                <a:solidFill>
                  <a:srgbClr val="000000"/>
                </a:solidFill>
              </a:rPr>
              <a:t>Immune/coagulation Activation</a:t>
            </a:r>
            <a:endParaRPr lang="en-US" altLang="en-US" sz="2133" dirty="0"/>
          </a:p>
        </p:txBody>
      </p:sp>
      <p:sp>
        <p:nvSpPr>
          <p:cNvPr id="167941" name="AutoShape 5">
            <a:extLst>
              <a:ext uri="{FF2B5EF4-FFF2-40B4-BE49-F238E27FC236}">
                <a16:creationId xmlns:a16="http://schemas.microsoft.com/office/drawing/2014/main" id="{01C4B4F2-560E-4958-AFE1-387C1E3C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934" y="3767667"/>
            <a:ext cx="2912533" cy="406400"/>
          </a:xfrm>
          <a:prstGeom prst="flowChartProcess">
            <a:avLst/>
          </a:prstGeom>
          <a:solidFill>
            <a:srgbClr val="00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89" b="1" dirty="0">
                <a:solidFill>
                  <a:srgbClr val="000000"/>
                </a:solidFill>
              </a:rPr>
              <a:t>Sepsis</a:t>
            </a:r>
            <a:endParaRPr lang="en-US" altLang="en-US" sz="2133" dirty="0">
              <a:solidFill>
                <a:srgbClr val="000000"/>
              </a:solidFill>
            </a:endParaRPr>
          </a:p>
        </p:txBody>
      </p:sp>
      <p:sp>
        <p:nvSpPr>
          <p:cNvPr id="167942" name="AutoShape 6">
            <a:extLst>
              <a:ext uri="{FF2B5EF4-FFF2-40B4-BE49-F238E27FC236}">
                <a16:creationId xmlns:a16="http://schemas.microsoft.com/office/drawing/2014/main" id="{9C4941DB-19E6-4A24-BFC7-CD07F7DF3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934" y="4715933"/>
            <a:ext cx="2912533" cy="406400"/>
          </a:xfrm>
          <a:prstGeom prst="flowChartProcess">
            <a:avLst/>
          </a:prstGeom>
          <a:solidFill>
            <a:srgbClr val="00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89" b="1" dirty="0">
                <a:solidFill>
                  <a:srgbClr val="000000"/>
                </a:solidFill>
              </a:rPr>
              <a:t>Death </a:t>
            </a:r>
            <a:endParaRPr lang="en-US" altLang="en-US" sz="2133" dirty="0"/>
          </a:p>
        </p:txBody>
      </p:sp>
      <p:sp>
        <p:nvSpPr>
          <p:cNvPr id="167947" name="AutoShape 11">
            <a:extLst>
              <a:ext uri="{FF2B5EF4-FFF2-40B4-BE49-F238E27FC236}">
                <a16:creationId xmlns:a16="http://schemas.microsoft.com/office/drawing/2014/main" id="{EA4DBA71-DFFF-4117-B81E-0FBF889EAAEF}"/>
              </a:ext>
            </a:extLst>
          </p:cNvPr>
          <p:cNvSpPr>
            <a:spLocks/>
          </p:cNvSpPr>
          <p:nvPr/>
        </p:nvSpPr>
        <p:spPr bwMode="auto">
          <a:xfrm>
            <a:off x="4673600" y="2074333"/>
            <a:ext cx="270933" cy="1828800"/>
          </a:xfrm>
          <a:prstGeom prst="rightBrace">
            <a:avLst>
              <a:gd name="adj1" fmla="val 5625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/>
          </a:p>
        </p:txBody>
      </p:sp>
      <p:sp>
        <p:nvSpPr>
          <p:cNvPr id="167948" name="AutoShape 12">
            <a:extLst>
              <a:ext uri="{FF2B5EF4-FFF2-40B4-BE49-F238E27FC236}">
                <a16:creationId xmlns:a16="http://schemas.microsoft.com/office/drawing/2014/main" id="{FEE8FD8B-21FC-4B76-9134-BE608AB1E0D2}"/>
              </a:ext>
            </a:extLst>
          </p:cNvPr>
          <p:cNvSpPr>
            <a:spLocks/>
          </p:cNvSpPr>
          <p:nvPr/>
        </p:nvSpPr>
        <p:spPr bwMode="auto">
          <a:xfrm>
            <a:off x="4673600" y="3970867"/>
            <a:ext cx="270933" cy="1083733"/>
          </a:xfrm>
          <a:prstGeom prst="rightBrace">
            <a:avLst>
              <a:gd name="adj1" fmla="val 3333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/>
          </a:p>
        </p:txBody>
      </p:sp>
      <p:sp>
        <p:nvSpPr>
          <p:cNvPr id="167949" name="Text Box 13">
            <a:extLst>
              <a:ext uri="{FF2B5EF4-FFF2-40B4-BE49-F238E27FC236}">
                <a16:creationId xmlns:a16="http://schemas.microsoft.com/office/drawing/2014/main" id="{6F5DDC6C-8B5A-422B-9B85-71C2016D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632" y="2116772"/>
            <a:ext cx="2926644" cy="14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133" b="1" u="none" dirty="0">
                <a:latin typeface="+mj-lt"/>
              </a:rPr>
              <a:t>Appropriate antibiotics decrease evolution to severe sepsis by ~50%</a:t>
            </a:r>
            <a:r>
              <a:rPr lang="en-US" altLang="en-US" sz="2133" b="1" u="none" baseline="30000" dirty="0">
                <a:latin typeface="+mj-lt"/>
              </a:rPr>
              <a:t>+</a:t>
            </a:r>
            <a:endParaRPr lang="en-US" altLang="en-US" sz="2133" u="none" dirty="0">
              <a:latin typeface="+mj-lt"/>
            </a:endParaRPr>
          </a:p>
        </p:txBody>
      </p:sp>
      <p:sp>
        <p:nvSpPr>
          <p:cNvPr id="167950" name="Text Box 14">
            <a:extLst>
              <a:ext uri="{FF2B5EF4-FFF2-40B4-BE49-F238E27FC236}">
                <a16:creationId xmlns:a16="http://schemas.microsoft.com/office/drawing/2014/main" id="{47C773C8-FF00-4FB2-977A-10076A3A4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3331" y="3843660"/>
            <a:ext cx="3386667" cy="14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133" b="1" u="none" dirty="0">
                <a:latin typeface="+mj-lt"/>
              </a:rPr>
              <a:t>Appropriate antibiotics reduce mortality by </a:t>
            </a:r>
          </a:p>
          <a:p>
            <a:r>
              <a:rPr lang="en-US" altLang="en-US" sz="2133" b="1" u="none" dirty="0">
                <a:latin typeface="+mj-lt"/>
              </a:rPr>
              <a:t>10-15%</a:t>
            </a:r>
            <a:r>
              <a:rPr lang="en-US" altLang="en-US" sz="2133" u="none" dirty="0">
                <a:latin typeface="+mj-lt"/>
              </a:rPr>
              <a:t> ; </a:t>
            </a:r>
            <a:r>
              <a:rPr lang="en-US" altLang="en-US" sz="2133" b="1" u="none" dirty="0">
                <a:latin typeface="+mj-lt"/>
              </a:rPr>
              <a:t>mortality remains 10-40%*</a:t>
            </a:r>
          </a:p>
        </p:txBody>
      </p:sp>
      <p:sp>
        <p:nvSpPr>
          <p:cNvPr id="167951" name="AutoShape 15">
            <a:extLst>
              <a:ext uri="{FF2B5EF4-FFF2-40B4-BE49-F238E27FC236}">
                <a16:creationId xmlns:a16="http://schemas.microsoft.com/office/drawing/2014/main" id="{654ED917-132E-42AD-835C-D2CC829CC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867" y="2480734"/>
            <a:ext cx="203200" cy="270933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/>
          </a:p>
        </p:txBody>
      </p:sp>
      <p:sp>
        <p:nvSpPr>
          <p:cNvPr id="167952" name="AutoShape 16">
            <a:extLst>
              <a:ext uri="{FF2B5EF4-FFF2-40B4-BE49-F238E27FC236}">
                <a16:creationId xmlns:a16="http://schemas.microsoft.com/office/drawing/2014/main" id="{23F227F4-4EF9-4DD3-832E-25A57CB44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867" y="3361267"/>
            <a:ext cx="203200" cy="270933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/>
          </a:p>
        </p:txBody>
      </p:sp>
      <p:sp>
        <p:nvSpPr>
          <p:cNvPr id="167953" name="AutoShape 17">
            <a:extLst>
              <a:ext uri="{FF2B5EF4-FFF2-40B4-BE49-F238E27FC236}">
                <a16:creationId xmlns:a16="http://schemas.microsoft.com/office/drawing/2014/main" id="{D332D38A-71BA-4372-8289-00B028560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867" y="4309534"/>
            <a:ext cx="203200" cy="270933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/>
          </a:p>
        </p:txBody>
      </p:sp>
      <p:sp>
        <p:nvSpPr>
          <p:cNvPr id="167954" name="Text Box 18">
            <a:extLst>
              <a:ext uri="{FF2B5EF4-FFF2-40B4-BE49-F238E27FC236}">
                <a16:creationId xmlns:a16="http://schemas.microsoft.com/office/drawing/2014/main" id="{CE74D86F-001C-457B-8757-53FDFA12B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5862807"/>
            <a:ext cx="5537350" cy="63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133" u="none" baseline="30000" dirty="0">
                <a:latin typeface="+mj-lt"/>
              </a:rPr>
              <a:t>+</a:t>
            </a:r>
            <a:r>
              <a:rPr lang="en-US" altLang="en-US" sz="1778" u="none" dirty="0">
                <a:latin typeface="+mj-lt"/>
              </a:rPr>
              <a:t> Kreger  AJM  1980;   Simon Crit Care Clin 2000      </a:t>
            </a:r>
          </a:p>
          <a:p>
            <a:r>
              <a:rPr lang="en-US" altLang="en-US" sz="1778" u="none" dirty="0">
                <a:latin typeface="+mj-lt"/>
              </a:rPr>
              <a:t>* Pittet  AJRCCM  1996;   Opal CCM 1997</a:t>
            </a:r>
            <a:endParaRPr lang="en-US" altLang="en-US" sz="2133" u="none" dirty="0">
              <a:latin typeface="+mj-lt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A5D7375-7638-4366-B183-876E4CFB91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447800"/>
            <a:ext cx="7848600" cy="5292725"/>
          </a:xfrm>
        </p:spPr>
        <p:txBody>
          <a:bodyPr lIns="90487" tIns="44450" rIns="90487" bIns="44450"/>
          <a:lstStyle/>
          <a:p>
            <a:pPr eaLnBrk="1" hangingPunct="1"/>
            <a:r>
              <a:rPr lang="en-US" altLang="en-US" i="1" u="sng" dirty="0">
                <a:solidFill>
                  <a:srgbClr val="FFFFFF"/>
                </a:solidFill>
              </a:rPr>
              <a:t>No Benefit or Harm in &gt;100 studies</a:t>
            </a:r>
          </a:p>
          <a:p>
            <a:pPr eaLnBrk="1" hangingPunct="1">
              <a:lnSpc>
                <a:spcPct val="5000"/>
              </a:lnSpc>
            </a:pPr>
            <a:endParaRPr lang="en-US" altLang="en-US" sz="1000" i="1" u="sng" dirty="0">
              <a:solidFill>
                <a:schemeClr val="tx2"/>
              </a:solidFill>
            </a:endParaRP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/>
              <a:t>Anti-LPS (Polyclonal Ab, HA-1A, E5)    	</a:t>
            </a: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/>
              <a:t>Anti-TNF or IL-1 strategies				</a:t>
            </a: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/>
              <a:t>IVIG, Interferon gamma, GCSF</a:t>
            </a: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/>
              <a:t>Growth hormone			 </a:t>
            </a: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/>
              <a:t>Soluble PLA</a:t>
            </a:r>
            <a:r>
              <a:rPr lang="en-US" altLang="en-US" sz="1900" baseline="-25000" dirty="0"/>
              <a:t>2</a:t>
            </a:r>
            <a:r>
              <a:rPr lang="en-US" altLang="en-US" sz="1900" dirty="0"/>
              <a:t>, elastase, and PAF Inhibitors	 </a:t>
            </a: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/>
              <a:t>Heparin, antithrombin</a:t>
            </a: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/>
              <a:t>Ibuprofen</a:t>
            </a: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/>
              <a:t>APC for lower risk severe sepsis </a:t>
            </a: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/>
              <a:t>Tissue factor pathway inhibitor (Opal ESICEM 2009)</a:t>
            </a: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/>
              <a:t>Phospholipid emulsion (Dellinger CCM 2009)</a:t>
            </a: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>
                <a:solidFill>
                  <a:schemeClr val="tx2"/>
                </a:solidFill>
              </a:rPr>
              <a:t>TLR-4 antagonist (Tidswell CCM 2010, Opal, 2012)</a:t>
            </a:r>
          </a:p>
          <a:p>
            <a:pPr marL="742950" lvl="1" indent="-285750" eaLnBrk="1" hangingPunct="1">
              <a:lnSpc>
                <a:spcPct val="100000"/>
              </a:lnSpc>
            </a:pPr>
            <a:r>
              <a:rPr lang="en-US" altLang="en-US" sz="1900" dirty="0">
                <a:solidFill>
                  <a:schemeClr val="tx2"/>
                </a:solidFill>
              </a:rPr>
              <a:t>APC for persistent septic shock (Ranieri &amp; Thompson, 2012)</a:t>
            </a:r>
          </a:p>
          <a:p>
            <a:pPr marL="742950" lvl="1" indent="-285750" eaLnBrk="1" hangingPunct="1">
              <a:lnSpc>
                <a:spcPct val="60000"/>
              </a:lnSpc>
              <a:buFontTx/>
              <a:buNone/>
            </a:pPr>
            <a:r>
              <a:rPr lang="en-US" altLang="en-US" sz="2400" dirty="0"/>
              <a:t>					</a:t>
            </a:r>
            <a:endParaRPr lang="en-US" altLang="en-US" sz="2200" dirty="0">
              <a:solidFill>
                <a:schemeClr val="tx2"/>
              </a:solidFill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EAF0E08-C4BB-4AE9-9262-93A9ED25F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" y="228600"/>
            <a:ext cx="9039225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4000" u="none" dirty="0">
                <a:solidFill>
                  <a:schemeClr val="tx2"/>
                </a:solidFill>
                <a:latin typeface="Arial" panose="020B0604020202020204" pitchFamily="34" charset="0"/>
              </a:rPr>
              <a:t>Immune Modulation for </a:t>
            </a:r>
          </a:p>
          <a:p>
            <a:pPr>
              <a:lnSpc>
                <a:spcPct val="85000"/>
              </a:lnSpc>
            </a:pPr>
            <a:r>
              <a:rPr lang="en-US" altLang="en-US" sz="4000" u="none" dirty="0">
                <a:solidFill>
                  <a:schemeClr val="tx2"/>
                </a:solidFill>
                <a:latin typeface="Arial" panose="020B0604020202020204" pitchFamily="34" charset="0"/>
              </a:rPr>
              <a:t>Severe Sepsis has Largely Failed</a:t>
            </a:r>
          </a:p>
        </p:txBody>
      </p:sp>
      <p:cxnSp>
        <p:nvCxnSpPr>
          <p:cNvPr id="5124" name="AutoShape 4">
            <a:extLst>
              <a:ext uri="{FF2B5EF4-FFF2-40B4-BE49-F238E27FC236}">
                <a16:creationId xmlns:a16="http://schemas.microsoft.com/office/drawing/2014/main" id="{B6CBD350-54EB-455F-BC45-741AADF4F26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62400" y="6629400"/>
            <a:ext cx="2133600" cy="762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123" name="Content Placeholder 2"/>
          <p:cNvSpPr>
            <a:spLocks/>
          </p:cNvSpPr>
          <p:nvPr/>
        </p:nvSpPr>
        <p:spPr bwMode="auto">
          <a:xfrm>
            <a:off x="990600" y="2057400"/>
            <a:ext cx="7162800" cy="174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109728" bIns="0">
            <a:spAutoFit/>
          </a:bodyPr>
          <a:lstStyle/>
          <a:p>
            <a:pPr marL="342900" indent="-342900" algn="l">
              <a:lnSpc>
                <a:spcPct val="95000"/>
              </a:lnSpc>
              <a:spcBef>
                <a:spcPct val="75000"/>
              </a:spcBef>
              <a:buFontTx/>
              <a:buChar char="•"/>
            </a:pPr>
            <a:r>
              <a:rPr lang="en-US" sz="2600" u="none" dirty="0">
                <a:latin typeface="Arial" charset="0"/>
              </a:rPr>
              <a:t>Sepsis Defined</a:t>
            </a:r>
          </a:p>
          <a:p>
            <a:pPr marL="342900" indent="-342900" algn="l">
              <a:lnSpc>
                <a:spcPct val="95000"/>
              </a:lnSpc>
              <a:spcBef>
                <a:spcPct val="75000"/>
              </a:spcBef>
              <a:buFontTx/>
              <a:buChar char="•"/>
            </a:pPr>
            <a:r>
              <a:rPr lang="en-US" sz="2600" u="none" dirty="0">
                <a:latin typeface="Arial" charset="0"/>
              </a:rPr>
              <a:t>New mechanistic insights</a:t>
            </a:r>
          </a:p>
          <a:p>
            <a:pPr marL="342900" indent="-342900" algn="l">
              <a:lnSpc>
                <a:spcPct val="95000"/>
              </a:lnSpc>
              <a:spcBef>
                <a:spcPct val="75000"/>
              </a:spcBef>
              <a:buFontTx/>
              <a:buChar char="•"/>
            </a:pPr>
            <a:r>
              <a:rPr lang="en-US" sz="2600" u="none" dirty="0">
                <a:latin typeface="Arial" charset="0"/>
              </a:rPr>
              <a:t>Sepsis subphenotypes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8F3F1E9C-D4D2-4778-A0DF-2C424C5A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 sepsis, the drugs don</a:t>
            </a:r>
            <a:r>
              <a:rPr lang="ja-JP" altLang="en-US"/>
              <a:t>’</a:t>
            </a:r>
            <a:r>
              <a:rPr lang="en-US" altLang="ja-JP" dirty="0"/>
              <a:t>t work</a:t>
            </a:r>
            <a:endParaRPr lang="en-US" altLang="en-US" dirty="0"/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926D2AA8-B3DD-47C9-A97E-48256A22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1871663"/>
          </a:xfrm>
        </p:spPr>
        <p:txBody>
          <a:bodyPr/>
          <a:lstStyle/>
          <a:p>
            <a:r>
              <a:rPr lang="en-US" altLang="en-US" sz="3200" dirty="0"/>
              <a:t>	</a:t>
            </a:r>
            <a:r>
              <a:rPr lang="ja-JP" altLang="en-US" sz="3200"/>
              <a:t>“</a:t>
            </a:r>
            <a:r>
              <a:rPr lang="en-US" altLang="ja-JP" sz="3200" dirty="0"/>
              <a:t>A deeper understanding of the processes leading to sepsis is necessary before we can design an effective suite of interventions.</a:t>
            </a:r>
            <a:r>
              <a:rPr lang="ja-JP" altLang="en-US" sz="3200"/>
              <a:t>”</a:t>
            </a:r>
            <a:endParaRPr lang="en-US" altLang="en-US" sz="3200" dirty="0"/>
          </a:p>
        </p:txBody>
      </p:sp>
      <p:sp>
        <p:nvSpPr>
          <p:cNvPr id="6148" name="TextBox 3">
            <a:extLst>
              <a:ext uri="{FF2B5EF4-FFF2-40B4-BE49-F238E27FC236}">
                <a16:creationId xmlns:a16="http://schemas.microsoft.com/office/drawing/2014/main" id="{3614490E-5791-4424-85E0-CE6FF91C4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00600"/>
            <a:ext cx="6172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ctr" eaLnBrk="0" hangingPunct="0"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6D0F8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rPr>
              <a:t>The Lancet Infectious Disease; Feb 2012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600200"/>
            <a:ext cx="8228496" cy="2756452"/>
          </a:xfrm>
        </p:spPr>
        <p:txBody>
          <a:bodyPr/>
          <a:lstStyle/>
          <a:p>
            <a:pPr>
              <a:defRPr/>
            </a:pPr>
            <a:r>
              <a:rPr lang="en-US" altLang="en-US" b="0" dirty="0"/>
              <a:t>The response to infection differs between individuals. Up to 6 different sepsis responses (or sepsis subtypes) to infection have been reported</a:t>
            </a:r>
          </a:p>
        </p:txBody>
      </p:sp>
    </p:spTree>
    <p:extLst>
      <p:ext uri="{BB962C8B-B14F-4D97-AF65-F5344CB8AC3E}">
        <p14:creationId xmlns:p14="http://schemas.microsoft.com/office/powerpoint/2010/main" val="15666530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4EE750-BD2F-4463-B3B6-C0750435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58" y="269650"/>
            <a:ext cx="7755484" cy="121920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0ABB6-52F8-47E0-A318-D5A058C3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87" y="1828800"/>
            <a:ext cx="8158226" cy="421101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EDF70-D61B-45DC-906C-34520E63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6385150"/>
            <a:ext cx="2082544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1396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FB0B0-F0F5-4AB1-B9B3-805264DC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2400"/>
            <a:ext cx="6705600" cy="1269409"/>
          </a:xfrm>
          <a:prstGeom prst="rect">
            <a:avLst/>
          </a:prstGeom>
          <a:ln w="25400">
            <a:solidFill>
              <a:srgbClr val="33333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95E830-33C1-4B99-B5C7-361BB5183DC0}"/>
              </a:ext>
            </a:extLst>
          </p:cNvPr>
          <p:cNvSpPr txBox="1"/>
          <p:nvPr/>
        </p:nvSpPr>
        <p:spPr>
          <a:xfrm>
            <a:off x="810393" y="1483558"/>
            <a:ext cx="752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none" dirty="0">
                <a:latin typeface="+mn-lt"/>
              </a:rPr>
              <a:t>Unsupervised consensus clustering and machine learning of the </a:t>
            </a:r>
          </a:p>
          <a:p>
            <a:r>
              <a:rPr lang="en-US" sz="2000" u="none" dirty="0">
                <a:latin typeface="+mn-lt"/>
              </a:rPr>
              <a:t>blood transcriptome in patients with sepsis from severe CAP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0BE52-C70C-4B51-BDC0-5EA09499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538" y="6584238"/>
            <a:ext cx="1547625" cy="198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D1949-6A89-4815-8D43-B58E023CE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602" y="2507673"/>
            <a:ext cx="4860514" cy="3730202"/>
          </a:xfrm>
          <a:prstGeom prst="rect">
            <a:avLst/>
          </a:prstGeom>
          <a:ln w="25400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7FF167-AF20-4B51-B790-2C1BBE9B2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02" y="2514600"/>
            <a:ext cx="3730489" cy="3245544"/>
          </a:xfrm>
          <a:prstGeom prst="rect">
            <a:avLst/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2716164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F657-F345-45A4-891A-2EB31AE1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3B33-6626-4531-9E44-280849BB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564606"/>
            <a:ext cx="8229600" cy="2645340"/>
          </a:xfrm>
        </p:spPr>
        <p:txBody>
          <a:bodyPr/>
          <a:lstStyle/>
          <a:p>
            <a:r>
              <a:rPr lang="en-US" sz="1800" dirty="0"/>
              <a:t>Retrospective analysis of four large datasets (n=16-43k) and 4 RCTs (n=)4737</a:t>
            </a:r>
          </a:p>
          <a:p>
            <a:r>
              <a:rPr lang="en-US" sz="1800" dirty="0"/>
              <a:t>Machine learning and unsupervised clustering methods using clinical data</a:t>
            </a:r>
          </a:p>
          <a:p>
            <a:r>
              <a:rPr lang="en-US" sz="1800" u="sng" dirty="0"/>
              <a:t>Four subgroups of sepsis = best fit</a:t>
            </a:r>
            <a:r>
              <a:rPr lang="en-US" sz="1800" dirty="0"/>
              <a:t>		                         </a:t>
            </a:r>
            <a:r>
              <a:rPr lang="en-US" sz="1800" u="sng" dirty="0"/>
              <a:t>Mortality</a:t>
            </a:r>
          </a:p>
          <a:p>
            <a:pPr marL="114300" lvl="1" indent="0">
              <a:buNone/>
            </a:pPr>
            <a:r>
              <a:rPr lang="en-US" b="1" dirty="0">
                <a:sym typeface="Symbol" panose="05050102010706020507" pitchFamily="18" charset="2"/>
              </a:rPr>
              <a:t></a:t>
            </a:r>
            <a:r>
              <a:rPr lang="en-US" sz="1800" dirty="0"/>
              <a:t>  (33%): most common, lowest vasopressors 		5%</a:t>
            </a:r>
          </a:p>
          <a:p>
            <a:pPr marL="114300" lvl="1" indent="0">
              <a:buNone/>
            </a:pPr>
            <a:r>
              <a:rPr lang="en-US" sz="1800" dirty="0">
                <a:sym typeface="Symbol" panose="05050102010706020507" pitchFamily="18" charset="2"/>
              </a:rPr>
              <a:t> </a:t>
            </a:r>
            <a:r>
              <a:rPr lang="en-US" sz="1800" dirty="0"/>
              <a:t>(27%): older, more chronic illness and renal dysfunction 	13% </a:t>
            </a:r>
          </a:p>
          <a:p>
            <a:pPr marL="114300" lvl="1" indent="0">
              <a:buNone/>
            </a:pPr>
            <a:r>
              <a:rPr lang="en-US" b="1" dirty="0">
                <a:sym typeface="Symbol" panose="05050102010706020507" pitchFamily="18" charset="2"/>
              </a:rPr>
              <a:t> </a:t>
            </a:r>
            <a:r>
              <a:rPr lang="en-US" sz="1800" dirty="0">
                <a:sym typeface="Symbol" panose="05050102010706020507" pitchFamily="18" charset="2"/>
              </a:rPr>
              <a:t>(27%): more inflammation and pulmonary dysfunction	24%</a:t>
            </a:r>
            <a:endParaRPr lang="en-US" dirty="0"/>
          </a:p>
          <a:p>
            <a:pPr marL="114300" lvl="1" indent="0">
              <a:buNone/>
            </a:pPr>
            <a:r>
              <a:rPr lang="en-US" b="1" dirty="0">
                <a:sym typeface="Symbol" panose="05050102010706020507" pitchFamily="18" charset="2"/>
              </a:rPr>
              <a:t> </a:t>
            </a:r>
            <a:r>
              <a:rPr lang="en-US" sz="1800" dirty="0">
                <a:sym typeface="Symbol" panose="05050102010706020507" pitchFamily="18" charset="2"/>
              </a:rPr>
              <a:t>(13%: more liver dysfunction and septic shock		40%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2D63-9C5B-4F37-A3EB-42DAB2A5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6172200"/>
            <a:ext cx="1395725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7FF81-3061-462A-AE99-89D3AED7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3" y="166398"/>
            <a:ext cx="8711954" cy="2161597"/>
          </a:xfrm>
          <a:prstGeom prst="rect">
            <a:avLst/>
          </a:prstGeom>
          <a:ln w="22225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36306924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BC44-D160-4C79-9AC9-5DB04D8C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3144"/>
            <a:ext cx="8229600" cy="1143000"/>
          </a:xfrm>
        </p:spPr>
        <p:txBody>
          <a:bodyPr/>
          <a:lstStyle/>
          <a:p>
            <a:r>
              <a:rPr lang="en-US" sz="3200" b="0" dirty="0"/>
              <a:t>Results of 10,000 simulated trials with different subtype distributions (more </a:t>
            </a:r>
            <a:r>
              <a:rPr lang="en-US" sz="3200" b="0" dirty="0">
                <a:sym typeface="Symbol" panose="05050102010706020507" pitchFamily="18" charset="2"/>
              </a:rPr>
              <a:t> or ) </a:t>
            </a:r>
            <a:r>
              <a:rPr lang="en-US" sz="3200" b="0" dirty="0"/>
              <a:t>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4FDDC-8ADF-4301-AEDC-EEB1D669E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48454-CAB8-40F3-A6D5-C54A6EEC8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23696"/>
            <a:ext cx="8686800" cy="32221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A2711A-CDF0-42EB-A22D-274D16009DD4}"/>
              </a:ext>
            </a:extLst>
          </p:cNvPr>
          <p:cNvSpPr/>
          <p:nvPr/>
        </p:nvSpPr>
        <p:spPr bwMode="auto">
          <a:xfrm>
            <a:off x="152400" y="1580696"/>
            <a:ext cx="8686800" cy="1143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6364F-C218-42B1-8A7A-B227F864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357" y="2209801"/>
            <a:ext cx="6655236" cy="1796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7F497-4908-4B4C-983C-26B9F2A80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7" y="2225208"/>
            <a:ext cx="990600" cy="2631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909782-1220-4716-A070-B9E25816612A}"/>
              </a:ext>
            </a:extLst>
          </p:cNvPr>
          <p:cNvSpPr/>
          <p:nvPr/>
        </p:nvSpPr>
        <p:spPr bwMode="auto">
          <a:xfrm>
            <a:off x="152400" y="1580696"/>
            <a:ext cx="8686800" cy="4365149"/>
          </a:xfrm>
          <a:prstGeom prst="rect">
            <a:avLst/>
          </a:prstGeom>
          <a:noFill/>
          <a:ln w="2540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7952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847C1-EA8E-4478-859D-070EDEFD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2369"/>
            <a:ext cx="7848601" cy="16952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0D30-95D3-46F9-AF0F-61B9F578E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533370"/>
            <a:ext cx="8001000" cy="17912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Patients with the immunocompetent </a:t>
            </a:r>
            <a:r>
              <a:rPr lang="en-US" sz="2400" u="sng" dirty="0"/>
              <a:t>Sepsis Response Type 2</a:t>
            </a:r>
            <a:r>
              <a:rPr lang="en-US" sz="2400" dirty="0"/>
              <a:t> subtype who were treated with corticosteroids had poorer survival than those given placebo</a:t>
            </a:r>
          </a:p>
          <a:p>
            <a:pPr lvl="1"/>
            <a:r>
              <a:rPr lang="fr-FR" sz="2400" b="1" dirty="0"/>
              <a:t>OR for death = 7.9 (1.6-39.9); interaction p = 0.02</a:t>
            </a:r>
          </a:p>
          <a:p>
            <a:pPr marL="457200" lvl="1" indent="0">
              <a:buNone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7239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17B2E-1735-46D6-B38A-1D3932E6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Sepsis Subtypes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95521-35E8-4A7B-821A-C8A47C8CC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3265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	As for Type 1 and Type 2 diabetics, we will have a different understanding of and will be making different treatment decisions for patients with “Type 1 sepsis, Type 2 sepsis, etc. etc. etc.”</a:t>
            </a:r>
          </a:p>
        </p:txBody>
      </p:sp>
    </p:spTree>
    <p:extLst>
      <p:ext uri="{BB962C8B-B14F-4D97-AF65-F5344CB8AC3E}">
        <p14:creationId xmlns:p14="http://schemas.microsoft.com/office/powerpoint/2010/main" val="6439895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9070-716A-47D1-A835-E16D11A1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6426E-243B-4FA9-92A7-70FCD70A5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84" y="1447800"/>
            <a:ext cx="8229600" cy="47012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Sepsis is a common and potentially lethal response to infection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release if molecules from the initial tissue injury amplify the response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Dysregulated innate immune response has both hyper and hypo-inflammatory responses that appear to differing degrees in different subtypes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Systems Biology approach to understanding sepsis and multiple organ failure will need to embrace this heterogeneity and perhaps explain it</a:t>
            </a:r>
          </a:p>
        </p:txBody>
      </p:sp>
    </p:spTree>
    <p:extLst>
      <p:ext uri="{BB962C8B-B14F-4D97-AF65-F5344CB8AC3E}">
        <p14:creationId xmlns:p14="http://schemas.microsoft.com/office/powerpoint/2010/main" val="78030350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1891-32FE-4BD5-B8C9-9FA1D789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C285D-8890-4931-9499-F276ADB10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0838"/>
            <a:ext cx="8153400" cy="326089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Future treatments will likely be guided by a better understanding of the subtypes of immune and coagulation system dysregulation and seek to restore homeostasis (and perhaps cellular energetics) 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963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21AE-B6FD-47D8-B63D-E3938B30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66491"/>
            <a:ext cx="8229600" cy="1143000"/>
          </a:xfrm>
        </p:spPr>
        <p:txBody>
          <a:bodyPr/>
          <a:lstStyle/>
          <a:p>
            <a:r>
              <a:rPr lang="en-US" dirty="0"/>
              <a:t>Sepsis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D930-ED9D-44A6-A954-0093EF7EA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0366"/>
            <a:ext cx="8229600" cy="540763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Sepsis is a term derived from the ancient Greek for rotten flesh and putrefaction.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1680s: Leeuwenhoek’s observed “animalcules” (bacteria)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200 years passed before bacteria were linked to infection (Koch, Pasteur, Semmelweis, and Lister).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1914: Schottmueller concluded that pathogenic germs in the bloodstream caused systemic symptoms and signs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1975: Systemic release of cytokines and activation of white blood cells and coagulation even in the absence of whole bacteria caused sepsis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5900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/>
          </p:cNvSpPr>
          <p:nvPr/>
        </p:nvSpPr>
        <p:spPr bwMode="auto">
          <a:xfrm>
            <a:off x="457200" y="3657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54864" anchor="b"/>
          <a:lstStyle/>
          <a:p>
            <a:pPr>
              <a:lnSpc>
                <a:spcPts val="4100"/>
              </a:lnSpc>
            </a:pPr>
            <a:r>
              <a:rPr lang="en-US" sz="3600" b="1" u="none" dirty="0">
                <a:solidFill>
                  <a:schemeClr val="tx2"/>
                </a:solidFill>
                <a:latin typeface="Arial" charset="0"/>
              </a:rPr>
              <a:t>Thank you</a:t>
            </a:r>
          </a:p>
          <a:p>
            <a:pPr>
              <a:lnSpc>
                <a:spcPts val="4100"/>
              </a:lnSpc>
            </a:pPr>
            <a:endParaRPr lang="en-US" sz="3600" b="1" u="none" dirty="0">
              <a:solidFill>
                <a:schemeClr val="tx2"/>
              </a:solidFill>
              <a:latin typeface="Arial" charset="0"/>
            </a:endParaRPr>
          </a:p>
          <a:p>
            <a:pPr>
              <a:lnSpc>
                <a:spcPts val="4100"/>
              </a:lnSpc>
            </a:pPr>
            <a:endParaRPr lang="en-US" sz="3600" b="1" u="none" dirty="0">
              <a:solidFill>
                <a:schemeClr val="tx2"/>
              </a:solidFill>
              <a:latin typeface="Arial" charset="0"/>
            </a:endParaRPr>
          </a:p>
          <a:p>
            <a:pPr>
              <a:lnSpc>
                <a:spcPts val="4100"/>
              </a:lnSpc>
            </a:pPr>
            <a:r>
              <a:rPr lang="en-US" b="1" u="none" dirty="0">
                <a:solidFill>
                  <a:schemeClr val="tx2"/>
                </a:solidFill>
                <a:latin typeface="Arial" charset="0"/>
              </a:rPr>
              <a:t>thompson.taylor@mgh.harvard.edu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1200"/>
            <a:ext cx="8229600" cy="1143000"/>
          </a:xfrm>
        </p:spPr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7442095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C5B15-04F4-4D59-A3A1-64299D8E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5" y="1103669"/>
            <a:ext cx="7965210" cy="46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184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>
            <a:extLst>
              <a:ext uri="{FF2B5EF4-FFF2-40B4-BE49-F238E27FC236}">
                <a16:creationId xmlns:a16="http://schemas.microsoft.com/office/drawing/2014/main" id="{B82DE5BD-E278-4411-B322-D08E2E0F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"/>
            <a:ext cx="6629400" cy="6019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1" name="Text Box 5">
            <a:extLst>
              <a:ext uri="{FF2B5EF4-FFF2-40B4-BE49-F238E27FC236}">
                <a16:creationId xmlns:a16="http://schemas.microsoft.com/office/drawing/2014/main" id="{280B1FD0-BC4E-4604-80DB-1923971FC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248400"/>
            <a:ext cx="3851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000" u="none" dirty="0">
                <a:solidFill>
                  <a:schemeClr val="folHlink"/>
                </a:solidFill>
                <a:latin typeface="Arial" panose="020B0604020202020204" pitchFamily="34" charset="0"/>
              </a:rPr>
              <a:t>Calfee and Matthay Nature 2010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SEPSIS-3 Definition of Shock</a:t>
            </a:r>
            <a:br>
              <a:rPr lang="en-US" dirty="0"/>
            </a:br>
            <a:r>
              <a:rPr lang="en-US" sz="3200" dirty="0"/>
              <a:t>Why Vasopressors </a:t>
            </a:r>
            <a:r>
              <a:rPr lang="en-US" sz="3200" u="sng" dirty="0"/>
              <a:t>and</a:t>
            </a:r>
            <a:r>
              <a:rPr lang="en-US" sz="3200" dirty="0"/>
              <a:t> Lactate &gt; 2?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313" y="1457404"/>
            <a:ext cx="7553325" cy="24003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3962400"/>
            <a:ext cx="5791200" cy="234607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953000" y="6324600"/>
            <a:ext cx="4029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u="none" dirty="0">
                <a:solidFill>
                  <a:srgbClr val="06D0F8"/>
                </a:solidFill>
              </a:rPr>
              <a:t>Shankar-Hari  JAMA eSuppl 2016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283151" y="2053347"/>
            <a:ext cx="5791200" cy="307428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                              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668110" y="4529958"/>
            <a:ext cx="2286000" cy="30480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                       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33FA1-8B66-4363-820D-A9609B958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8100"/>
            <a:ext cx="4816929" cy="1545852"/>
          </a:xfrm>
          <a:prstGeom prst="rect">
            <a:avLst/>
          </a:prstGeom>
          <a:ln w="22225">
            <a:solidFill>
              <a:srgbClr val="333333"/>
            </a:solidFill>
          </a:ln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8B5504-6811-460E-9EDA-BEA9BD795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4900" y="1641021"/>
            <a:ext cx="6934200" cy="5083900"/>
          </a:xfrm>
          <a:prstGeom prst="rect">
            <a:avLst/>
          </a:prstGeom>
          <a:ln w="22225">
            <a:solidFill>
              <a:srgbClr val="33333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C4C31-0BF0-4D7F-91E4-B1C346EA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411101"/>
            <a:ext cx="1346034" cy="13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968D0A-5494-4195-B3F1-BA19567D3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034" y="1402936"/>
            <a:ext cx="341449" cy="139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0FAF15-49E8-45D3-9D96-713EE843B993}"/>
              </a:ext>
            </a:extLst>
          </p:cNvPr>
          <p:cNvSpPr txBox="1"/>
          <p:nvPr/>
        </p:nvSpPr>
        <p:spPr>
          <a:xfrm>
            <a:off x="1807340" y="1981200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none" dirty="0">
                <a:solidFill>
                  <a:srgbClr val="333333"/>
                </a:solidFill>
                <a:latin typeface="+mn-lt"/>
              </a:rPr>
              <a:t>942,000 in-patients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75690-C211-4F88-8CE4-14E961852720}"/>
              </a:ext>
            </a:extLst>
          </p:cNvPr>
          <p:cNvSpPr txBox="1"/>
          <p:nvPr/>
        </p:nvSpPr>
        <p:spPr>
          <a:xfrm>
            <a:off x="5532368" y="2667000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latin typeface="+mn-lt"/>
              </a:rPr>
              <a:t>(41,618)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E4ECB-EA01-47CD-9BE9-7CB9F765B5BF}"/>
              </a:ext>
            </a:extLst>
          </p:cNvPr>
          <p:cNvSpPr txBox="1"/>
          <p:nvPr/>
        </p:nvSpPr>
        <p:spPr>
          <a:xfrm>
            <a:off x="5532369" y="2282317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latin typeface="+mn-lt"/>
              </a:rPr>
              <a:t>(57,242)</a:t>
            </a:r>
          </a:p>
        </p:txBody>
      </p:sp>
    </p:spTree>
    <p:extLst>
      <p:ext uri="{BB962C8B-B14F-4D97-AF65-F5344CB8AC3E}">
        <p14:creationId xmlns:p14="http://schemas.microsoft.com/office/powerpoint/2010/main" val="29298452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21AE-B6FD-47D8-B63D-E3938B30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66491"/>
            <a:ext cx="8229600" cy="1143000"/>
          </a:xfrm>
        </p:spPr>
        <p:txBody>
          <a:bodyPr/>
          <a:lstStyle/>
          <a:p>
            <a:r>
              <a:rPr lang="en-US" dirty="0"/>
              <a:t>Sepsis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D930-ED9D-44A6-A954-0093EF7EA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24000"/>
            <a:ext cx="7772400" cy="546303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Third most common cause of death world wide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Over 1 million cases of sepsis in the US with a mortality of 10 - 40%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Major sites of infection leading to sepsis: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400" dirty="0"/>
              <a:t>Lung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Abdomen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Urinary tract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Skin and Soft Tissues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Central nervous system</a:t>
            </a:r>
          </a:p>
          <a:p>
            <a:pPr marL="574675" lvl="2" indent="0">
              <a:spcBef>
                <a:spcPts val="0"/>
              </a:spcBef>
              <a:buNone/>
            </a:pPr>
            <a:r>
              <a:rPr lang="en-US" altLang="en-US" sz="2400" dirty="0"/>
              <a:t>	(30% unknown source)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9786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4440026"/>
            <a:ext cx="6477737" cy="1753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09952" y="4800600"/>
            <a:ext cx="2655535" cy="646331"/>
          </a:xfrm>
          <a:prstGeom prst="rect">
            <a:avLst/>
          </a:prstGeom>
          <a:solidFill>
            <a:srgbClr val="06D0F8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u="none" dirty="0">
                <a:solidFill>
                  <a:schemeClr val="bg1">
                    <a:lumMod val="50000"/>
                  </a:schemeClr>
                </a:solidFill>
              </a:rPr>
              <a:t>Assess predictive validity</a:t>
            </a:r>
          </a:p>
          <a:p>
            <a:r>
              <a:rPr lang="en-US" sz="1800" b="1" u="none" dirty="0">
                <a:solidFill>
                  <a:schemeClr val="bg1">
                    <a:lumMod val="50000"/>
                  </a:schemeClr>
                </a:solidFill>
              </a:rPr>
              <a:t>in ~1.3 million patients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438400"/>
            <a:ext cx="6472181" cy="189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867400" y="3124200"/>
            <a:ext cx="2786084" cy="646331"/>
          </a:xfrm>
          <a:prstGeom prst="rect">
            <a:avLst/>
          </a:prstGeom>
          <a:solidFill>
            <a:srgbClr val="06D0F8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b="1" u="none" dirty="0">
                <a:solidFill>
                  <a:schemeClr val="bg1">
                    <a:lumMod val="50000"/>
                  </a:schemeClr>
                </a:solidFill>
              </a:rPr>
              <a:t>Literature review, Delphi, </a:t>
            </a:r>
          </a:p>
          <a:p>
            <a:pPr algn="l"/>
            <a:r>
              <a:rPr lang="en-US" sz="1800" b="1" u="none" dirty="0">
                <a:solidFill>
                  <a:schemeClr val="bg1">
                    <a:lumMod val="50000"/>
                  </a:schemeClr>
                </a:solidFill>
              </a:rPr>
              <a:t>3 Cohorts ~3.2 million pts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64590" y="2938806"/>
            <a:ext cx="1183064" cy="235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644951" y="4945145"/>
            <a:ext cx="1296971" cy="39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52400"/>
            <a:ext cx="8201025" cy="21414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6400800"/>
            <a:ext cx="23145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SEPSIS-3,</a:t>
            </a:r>
            <a:r>
              <a:rPr lang="en-US" sz="4000" dirty="0"/>
              <a:t> ICU Definition:</a:t>
            </a:r>
            <a:endParaRPr lang="en-US" sz="4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534400" cy="4062651"/>
          </a:xfrm>
        </p:spPr>
        <p:txBody>
          <a:bodyPr/>
          <a:lstStyle/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Sepsis is defined as life-threatening organ dysfunction caused by a dysregulated host response to infection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</a:pPr>
            <a:endParaRPr lang="en-US" sz="2400" u="sng" dirty="0"/>
          </a:p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Organ dysfunction is measured by abnormal laboratory values, blood pressure, and mental status. The Sequential Organ Failure Assessment (SOFA) score is used to grade severity of organ dysfunction on a 0-4 point scale for each organ system</a:t>
            </a:r>
          </a:p>
          <a:p>
            <a:pPr indent="0"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A 2 point change in total SOFA from infection is associated with a 10% mortality risk in a general hospital population.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6096000"/>
            <a:ext cx="2675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none" dirty="0">
                <a:solidFill>
                  <a:srgbClr val="06D0F8"/>
                </a:solidFill>
              </a:rPr>
              <a:t>Singer JAMA 2016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A38BA-1CBA-4734-AB97-4F33CED42949}"/>
              </a:ext>
            </a:extLst>
          </p:cNvPr>
          <p:cNvSpPr txBox="1"/>
          <p:nvPr/>
        </p:nvSpPr>
        <p:spPr>
          <a:xfrm>
            <a:off x="4434782" y="535774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none" dirty="0">
                <a:latin typeface="+mn-lt"/>
              </a:rPr>
              <a:t>*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SOFA Score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371600"/>
            <a:ext cx="8839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C4C31-0BF0-4D7F-91E4-B1C346EA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6631857"/>
            <a:ext cx="1346034" cy="13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968D0A-5494-4195-B3F1-BA19567D3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034" y="1402936"/>
            <a:ext cx="341449" cy="1397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B482E4-CD45-40E1-9279-3D87CF0FB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676400"/>
            <a:ext cx="5802283" cy="476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725F0-647F-49FE-AD2D-BD8D3855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8100"/>
            <a:ext cx="4816929" cy="1545852"/>
          </a:xfrm>
          <a:prstGeom prst="rect">
            <a:avLst/>
          </a:prstGeom>
          <a:ln w="22225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423727245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SEPSIS-3:</a:t>
            </a:r>
            <a:r>
              <a:rPr lang="en-US" sz="4000" dirty="0"/>
              <a:t> Septic Shock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1314"/>
          </a:xfrm>
        </p:spPr>
        <p:txBody>
          <a:bodyPr/>
          <a:lstStyle/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Septic shock is a subset of sepsis in which underlying circulatory and cellular/metabolic abnormalities are profound enough to substantially increase mortality</a:t>
            </a:r>
          </a:p>
          <a:p>
            <a:pPr indent="0"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sz="2400" b="1" u="sng" dirty="0"/>
              <a:t>Septic Shock Definition</a:t>
            </a:r>
            <a:r>
              <a:rPr lang="en-US" sz="2400" b="1" dirty="0"/>
              <a:t>:</a:t>
            </a:r>
          </a:p>
          <a:p>
            <a:pPr indent="0"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Persisting hypotension requiring vasopressors to</a:t>
            </a:r>
          </a:p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maintain a mean arterial pressure of &gt; 65 mmHg </a:t>
            </a:r>
            <a:r>
              <a:rPr lang="en-US" sz="2400" u="sng" dirty="0"/>
              <a:t>and</a:t>
            </a:r>
            <a:endParaRPr lang="en-US" sz="2400" dirty="0"/>
          </a:p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having a serum lactate level &gt; 2mmol/L despite “adequate” (NOS) volume resuscitation. 	</a:t>
            </a:r>
          </a:p>
          <a:p>
            <a:pPr indent="0"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	</a:t>
            </a:r>
            <a:r>
              <a:rPr lang="en-US" sz="2400" b="1" dirty="0"/>
              <a:t>Hospital mortality &gt; 40%.</a:t>
            </a:r>
            <a:r>
              <a:rPr lang="en-US" sz="2400" dirty="0"/>
              <a:t>	</a:t>
            </a:r>
          </a:p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5943600" y="6172200"/>
            <a:ext cx="2675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none" dirty="0">
                <a:solidFill>
                  <a:srgbClr val="06D0F8"/>
                </a:solidFill>
              </a:rPr>
              <a:t>Singer JAMA 2016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99"/>
      </a:dk1>
      <a:lt1>
        <a:srgbClr val="FFFFFF"/>
      </a:lt1>
      <a:dk2>
        <a:srgbClr val="000099"/>
      </a:dk2>
      <a:lt2>
        <a:srgbClr val="FAFD00"/>
      </a:lt2>
      <a:accent1>
        <a:srgbClr val="FF6333"/>
      </a:accent1>
      <a:accent2>
        <a:srgbClr val="CC0000"/>
      </a:accent2>
      <a:accent3>
        <a:srgbClr val="AAAACA"/>
      </a:accent3>
      <a:accent4>
        <a:srgbClr val="DADADA"/>
      </a:accent4>
      <a:accent5>
        <a:srgbClr val="FFB7AD"/>
      </a:accent5>
      <a:accent6>
        <a:srgbClr val="B90000"/>
      </a:accent6>
      <a:hlink>
        <a:srgbClr val="B65FF9"/>
      </a:hlink>
      <a:folHlink>
        <a:srgbClr val="00FEFB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99"/>
        </a:dk1>
        <a:lt1>
          <a:srgbClr val="FFFFFF"/>
        </a:lt1>
        <a:dk2>
          <a:srgbClr val="000099"/>
        </a:dk2>
        <a:lt2>
          <a:srgbClr val="FAFD00"/>
        </a:lt2>
        <a:accent1>
          <a:srgbClr val="FF6333"/>
        </a:accent1>
        <a:accent2>
          <a:srgbClr val="CC0000"/>
        </a:accent2>
        <a:accent3>
          <a:srgbClr val="AAAACA"/>
        </a:accent3>
        <a:accent4>
          <a:srgbClr val="DADADA"/>
        </a:accent4>
        <a:accent5>
          <a:srgbClr val="FFB7AD"/>
        </a:accent5>
        <a:accent6>
          <a:srgbClr val="B90000"/>
        </a:accent6>
        <a:hlink>
          <a:srgbClr val="B65FF9"/>
        </a:hlink>
        <a:folHlink>
          <a:srgbClr val="00FEFB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99"/>
      </a:dk1>
      <a:lt1>
        <a:srgbClr val="FFFFFF"/>
      </a:lt1>
      <a:dk2>
        <a:srgbClr val="000099"/>
      </a:dk2>
      <a:lt2>
        <a:srgbClr val="FAFD00"/>
      </a:lt2>
      <a:accent1>
        <a:srgbClr val="FF6333"/>
      </a:accent1>
      <a:accent2>
        <a:srgbClr val="CC0000"/>
      </a:accent2>
      <a:accent3>
        <a:srgbClr val="AAAACA"/>
      </a:accent3>
      <a:accent4>
        <a:srgbClr val="DADADA"/>
      </a:accent4>
      <a:accent5>
        <a:srgbClr val="FFB7AD"/>
      </a:accent5>
      <a:accent6>
        <a:srgbClr val="B90000"/>
      </a:accent6>
      <a:hlink>
        <a:srgbClr val="B65FF9"/>
      </a:hlink>
      <a:folHlink>
        <a:srgbClr val="00FEFB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99"/>
        </a:dk1>
        <a:lt1>
          <a:srgbClr val="FFFFFF"/>
        </a:lt1>
        <a:dk2>
          <a:srgbClr val="000099"/>
        </a:dk2>
        <a:lt2>
          <a:srgbClr val="FAFD00"/>
        </a:lt2>
        <a:accent1>
          <a:srgbClr val="FF6333"/>
        </a:accent1>
        <a:accent2>
          <a:srgbClr val="CC0000"/>
        </a:accent2>
        <a:accent3>
          <a:srgbClr val="AAAACA"/>
        </a:accent3>
        <a:accent4>
          <a:srgbClr val="DADADA"/>
        </a:accent4>
        <a:accent5>
          <a:srgbClr val="FFB7AD"/>
        </a:accent5>
        <a:accent6>
          <a:srgbClr val="B90000"/>
        </a:accent6>
        <a:hlink>
          <a:srgbClr val="B65FF9"/>
        </a:hlink>
        <a:folHlink>
          <a:srgbClr val="00FEFB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9951</TotalTime>
  <Words>861</Words>
  <Application>Microsoft Office PowerPoint</Application>
  <PresentationFormat>On-screen Show (4:3)</PresentationFormat>
  <Paragraphs>153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Times New Roman</vt:lpstr>
      <vt:lpstr>Default Design</vt:lpstr>
      <vt:lpstr>1_Default Design</vt:lpstr>
      <vt:lpstr>Sepsis</vt:lpstr>
      <vt:lpstr>Outline</vt:lpstr>
      <vt:lpstr>Sepsis</vt:lpstr>
      <vt:lpstr>Sepsis</vt:lpstr>
      <vt:lpstr>PowerPoint Presentation</vt:lpstr>
      <vt:lpstr>SEPSIS-3, ICU Definition:</vt:lpstr>
      <vt:lpstr>SOFA Score</vt:lpstr>
      <vt:lpstr>PowerPoint Presentation</vt:lpstr>
      <vt:lpstr>SEPSIS-3: Septic Shock</vt:lpstr>
      <vt:lpstr>Outline</vt:lpstr>
      <vt:lpstr>PowerPoint Presentation</vt:lpstr>
      <vt:lpstr>PowerPoint Presentation</vt:lpstr>
      <vt:lpstr>PowerPoint Presentation</vt:lpstr>
      <vt:lpstr>Sepsis and Organ Dysfuntion</vt:lpstr>
      <vt:lpstr>PowerPoint Presentation</vt:lpstr>
      <vt:lpstr>PowerPoint Presentation</vt:lpstr>
      <vt:lpstr>PowerPoint Presentation</vt:lpstr>
      <vt:lpstr>Antibiotics and Sepsis; necessary but not sufficient for survival</vt:lpstr>
      <vt:lpstr>PowerPoint Presentation</vt:lpstr>
      <vt:lpstr>For sepsis, the drugs don’t work</vt:lpstr>
      <vt:lpstr>The response to infection differs between individuals. Up to 6 different sepsis responses (or sepsis subtypes) to infection have been reported</vt:lpstr>
      <vt:lpstr>PowerPoint Presentation</vt:lpstr>
      <vt:lpstr>PowerPoint Presentation</vt:lpstr>
      <vt:lpstr>PowerPoint Presentation</vt:lpstr>
      <vt:lpstr>Results of 10,000 simulated trials with different subtype distributions (more  or )  </vt:lpstr>
      <vt:lpstr>PowerPoint Presentation</vt:lpstr>
      <vt:lpstr>Sepsis Subtypes</vt:lpstr>
      <vt:lpstr>Summary and Conclusion</vt:lpstr>
      <vt:lpstr>Summary and Conclusion</vt:lpstr>
      <vt:lpstr>PowerPoint Presentation</vt:lpstr>
      <vt:lpstr>Extra Slides</vt:lpstr>
      <vt:lpstr>PowerPoint Presentation</vt:lpstr>
      <vt:lpstr>PowerPoint Presentation</vt:lpstr>
      <vt:lpstr>SEPSIS-3 Definition of Shock Why Vasopressors and Lactate &gt; 2?</vt:lpstr>
      <vt:lpstr>PowerPoint Presentation</vt:lpstr>
    </vt:vector>
  </TitlesOfParts>
  <Company>MGH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 To Sepsis 2008</dc:title>
  <dc:creator>Taylor Thompson</dc:creator>
  <cp:lastModifiedBy>Thompson, Taylor,M.D.</cp:lastModifiedBy>
  <cp:revision>752</cp:revision>
  <dcterms:created xsi:type="dcterms:W3CDTF">2001-11-13T14:42:26Z</dcterms:created>
  <dcterms:modified xsi:type="dcterms:W3CDTF">2019-07-25T19:21:01Z</dcterms:modified>
</cp:coreProperties>
</file>